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66" r:id="rId2"/>
    <p:sldId id="256" r:id="rId3"/>
    <p:sldId id="257" r:id="rId4"/>
    <p:sldId id="258" r:id="rId5"/>
    <p:sldId id="274" r:id="rId6"/>
    <p:sldId id="272" r:id="rId7"/>
    <p:sldId id="267" r:id="rId8"/>
    <p:sldId id="268" r:id="rId9"/>
    <p:sldId id="269" r:id="rId10"/>
    <p:sldId id="273" r:id="rId11"/>
    <p:sldId id="270" r:id="rId12"/>
    <p:sldId id="271" r:id="rId13"/>
    <p:sldId id="259" r:id="rId14"/>
    <p:sldId id="262" r:id="rId15"/>
    <p:sldId id="263" r:id="rId16"/>
    <p:sldId id="264" r:id="rId17"/>
    <p:sldId id="265" r:id="rId18"/>
  </p:sldIdLst>
  <p:sldSz cx="14630400" cy="8229600"/>
  <p:notesSz cx="8229600" cy="14630400"/>
  <p:embeddedFontLst>
    <p:embeddedFont>
      <p:font typeface="Aharoni" panose="02010803020104030203" pitchFamily="2" charset="-79"/>
      <p:bold r:id="rId20"/>
    </p:embeddedFont>
    <p:embeddedFont>
      <p:font typeface="Fira Mono Medium" panose="020B0609050000020004" pitchFamily="49" charset="0"/>
      <p:regular r:id="rId21"/>
    </p:embeddedFont>
    <p:embeddedFont>
      <p:font typeface="Fira Sans" panose="020B05030500000200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35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universalbiotechsolution.com/biomedical-devices-the-benefits-of-preventive-maintenan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eter_Gustav_Lejeune_Dirichl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E72D9-8213-FB83-BB1F-C0E5966C52DA}"/>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11F1BAF-204F-DF15-9429-5052F62B5A12}"/>
              </a:ext>
            </a:extLst>
          </p:cNvPr>
          <p:cNvPicPr>
            <a:picLocks noChangeAspect="1"/>
          </p:cNvPicPr>
          <p:nvPr/>
        </p:nvPicPr>
        <p:blipFill>
          <a:blip r:embed="rId2"/>
          <a:stretch>
            <a:fillRect/>
          </a:stretch>
        </p:blipFill>
        <p:spPr>
          <a:xfrm>
            <a:off x="11851429" y="490738"/>
            <a:ext cx="1943371" cy="1933845"/>
          </a:xfrm>
          <a:prstGeom prst="rect">
            <a:avLst/>
          </a:prstGeom>
        </p:spPr>
      </p:pic>
      <p:sp>
        <p:nvSpPr>
          <p:cNvPr id="5" name="TextBox 4">
            <a:extLst>
              <a:ext uri="{FF2B5EF4-FFF2-40B4-BE49-F238E27FC236}">
                <a16:creationId xmlns:a16="http://schemas.microsoft.com/office/drawing/2014/main" id="{6F6A17B9-BF39-DE1C-865D-C5C5E55A674C}"/>
              </a:ext>
            </a:extLst>
          </p:cNvPr>
          <p:cNvSpPr txBox="1"/>
          <p:nvPr/>
        </p:nvSpPr>
        <p:spPr>
          <a:xfrm>
            <a:off x="3478305" y="2180948"/>
            <a:ext cx="4980790" cy="193899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ECE 180- Signals And Systems</a:t>
            </a:r>
          </a:p>
          <a:p>
            <a:r>
              <a:rPr lang="en-IN" sz="2400" dirty="0">
                <a:solidFill>
                  <a:schemeClr val="bg1"/>
                </a:solidFill>
                <a:latin typeface="Times New Roman" panose="02020603050405020304" pitchFamily="18" charset="0"/>
                <a:cs typeface="Times New Roman" panose="02020603050405020304" pitchFamily="18" charset="0"/>
              </a:rPr>
              <a:t>CA-3</a:t>
            </a:r>
          </a:p>
          <a:p>
            <a:r>
              <a:rPr lang="en-IN" sz="2400" dirty="0">
                <a:solidFill>
                  <a:schemeClr val="bg1"/>
                </a:solidFill>
                <a:latin typeface="Times New Roman" panose="02020603050405020304" pitchFamily="18" charset="0"/>
                <a:cs typeface="Times New Roman" panose="02020603050405020304" pitchFamily="18" charset="0"/>
              </a:rPr>
              <a:t>Date- 19/11/2024</a:t>
            </a:r>
          </a:p>
          <a:p>
            <a:r>
              <a:rPr lang="en-IN" sz="2400" dirty="0">
                <a:solidFill>
                  <a:schemeClr val="bg1"/>
                </a:solidFill>
                <a:latin typeface="Times New Roman" panose="02020603050405020304" pitchFamily="18" charset="0"/>
                <a:cs typeface="Times New Roman" panose="02020603050405020304" pitchFamily="18" charset="0"/>
              </a:rPr>
              <a:t>Submitted To-</a:t>
            </a:r>
            <a:r>
              <a:rPr lang="en-IN" sz="2400" b="0" i="0" dirty="0" err="1">
                <a:solidFill>
                  <a:schemeClr val="bg1"/>
                </a:solidFill>
                <a:effectLst/>
                <a:latin typeface="Times New Roman" panose="02020603050405020304" pitchFamily="18" charset="0"/>
                <a:cs typeface="Times New Roman" panose="02020603050405020304" pitchFamily="18" charset="0"/>
              </a:rPr>
              <a:t>Dr.</a:t>
            </a:r>
            <a:r>
              <a:rPr lang="en-IN" sz="2400" b="0" i="0" dirty="0">
                <a:solidFill>
                  <a:schemeClr val="bg1"/>
                </a:solidFill>
                <a:effectLst/>
                <a:latin typeface="Times New Roman" panose="02020603050405020304" pitchFamily="18" charset="0"/>
                <a:cs typeface="Times New Roman" panose="02020603050405020304" pitchFamily="18" charset="0"/>
              </a:rPr>
              <a:t> </a:t>
            </a:r>
            <a:r>
              <a:rPr lang="en-IN" sz="2400" dirty="0" err="1">
                <a:solidFill>
                  <a:schemeClr val="bg1"/>
                </a:solidFill>
                <a:latin typeface="Times New Roman" panose="02020603050405020304" pitchFamily="18" charset="0"/>
                <a:cs typeface="Times New Roman" panose="02020603050405020304" pitchFamily="18" charset="0"/>
              </a:rPr>
              <a:t>P</a:t>
            </a:r>
            <a:r>
              <a:rPr lang="en-IN" sz="2400" b="0" i="0" dirty="0" err="1">
                <a:solidFill>
                  <a:schemeClr val="bg1"/>
                </a:solidFill>
                <a:effectLst/>
                <a:latin typeface="Times New Roman" panose="02020603050405020304" pitchFamily="18" charset="0"/>
                <a:cs typeface="Times New Roman" panose="02020603050405020304" pitchFamily="18" charset="0"/>
              </a:rPr>
              <a:t>arulpreet</a:t>
            </a:r>
            <a:r>
              <a:rPr lang="en-IN" sz="2400" b="0" i="0" dirty="0">
                <a:solidFill>
                  <a:schemeClr val="bg1"/>
                </a:solidFill>
                <a:effectLst/>
                <a:latin typeface="Times New Roman" panose="02020603050405020304" pitchFamily="18" charset="0"/>
                <a:cs typeface="Times New Roman" panose="02020603050405020304" pitchFamily="18" charset="0"/>
              </a:rPr>
              <a:t> Singh </a:t>
            </a:r>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Submitted By-</a:t>
            </a:r>
          </a:p>
        </p:txBody>
      </p:sp>
      <p:graphicFrame>
        <p:nvGraphicFramePr>
          <p:cNvPr id="6" name="Table 5">
            <a:extLst>
              <a:ext uri="{FF2B5EF4-FFF2-40B4-BE49-F238E27FC236}">
                <a16:creationId xmlns:a16="http://schemas.microsoft.com/office/drawing/2014/main" id="{86EDC814-2A18-4F28-9A72-29A10B003E2D}"/>
              </a:ext>
            </a:extLst>
          </p:cNvPr>
          <p:cNvGraphicFramePr>
            <a:graphicFrameLocks noGrp="1"/>
          </p:cNvGraphicFramePr>
          <p:nvPr>
            <p:extLst>
              <p:ext uri="{D42A27DB-BD31-4B8C-83A1-F6EECF244321}">
                <p14:modId xmlns:p14="http://schemas.microsoft.com/office/powerpoint/2010/main" val="1289817918"/>
              </p:ext>
            </p:extLst>
          </p:nvPr>
        </p:nvGraphicFramePr>
        <p:xfrm>
          <a:off x="3478305" y="4837700"/>
          <a:ext cx="6902823" cy="2286000"/>
        </p:xfrm>
        <a:graphic>
          <a:graphicData uri="http://schemas.openxmlformats.org/drawingml/2006/table">
            <a:tbl>
              <a:tblPr firstRow="1" bandRow="1">
                <a:tableStyleId>{9D7B26C5-4107-4FEC-AEDC-1716B250A1EF}</a:tableStyleId>
              </a:tblPr>
              <a:tblGrid>
                <a:gridCol w="4103974">
                  <a:extLst>
                    <a:ext uri="{9D8B030D-6E8A-4147-A177-3AD203B41FA5}">
                      <a16:colId xmlns:a16="http://schemas.microsoft.com/office/drawing/2014/main" val="2593428895"/>
                    </a:ext>
                  </a:extLst>
                </a:gridCol>
                <a:gridCol w="1617448">
                  <a:extLst>
                    <a:ext uri="{9D8B030D-6E8A-4147-A177-3AD203B41FA5}">
                      <a16:colId xmlns:a16="http://schemas.microsoft.com/office/drawing/2014/main" val="3740726498"/>
                    </a:ext>
                  </a:extLst>
                </a:gridCol>
                <a:gridCol w="1181401">
                  <a:extLst>
                    <a:ext uri="{9D8B030D-6E8A-4147-A177-3AD203B41FA5}">
                      <a16:colId xmlns:a16="http://schemas.microsoft.com/office/drawing/2014/main" val="1490498644"/>
                    </a:ext>
                  </a:extLst>
                </a:gridCol>
              </a:tblGrid>
              <a:tr h="370840">
                <a:tc>
                  <a:txBody>
                    <a:bodyPr/>
                    <a:lstStyle/>
                    <a:p>
                      <a:r>
                        <a:rPr lang="en-IN" sz="2400" dirty="0">
                          <a:solidFill>
                            <a:schemeClr val="bg1"/>
                          </a:solidFill>
                          <a:latin typeface="Times New Roman" panose="02020603050405020304" pitchFamily="18" charset="0"/>
                          <a:cs typeface="Times New Roman" panose="02020603050405020304" pitchFamily="18" charset="0"/>
                        </a:rPr>
                        <a:t>Name</a:t>
                      </a: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Reg. No</a:t>
                      </a: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Roll No</a:t>
                      </a:r>
                    </a:p>
                  </a:txBody>
                  <a:tcPr/>
                </a:tc>
                <a:extLst>
                  <a:ext uri="{0D108BD9-81ED-4DB2-BD59-A6C34878D82A}">
                    <a16:rowId xmlns:a16="http://schemas.microsoft.com/office/drawing/2014/main" val="3118815132"/>
                  </a:ext>
                </a:extLst>
              </a:tr>
              <a:tr h="370840">
                <a:tc>
                  <a:txBody>
                    <a:bodyPr/>
                    <a:lstStyle/>
                    <a:p>
                      <a:r>
                        <a:rPr lang="en-IN" sz="2400" dirty="0">
                          <a:solidFill>
                            <a:schemeClr val="bg1"/>
                          </a:solidFill>
                          <a:latin typeface="Times New Roman" panose="02020603050405020304" pitchFamily="18" charset="0"/>
                          <a:cs typeface="Times New Roman" panose="02020603050405020304" pitchFamily="18" charset="0"/>
                        </a:rPr>
                        <a:t>Mohammad Sharique Arshad</a:t>
                      </a: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12310194</a:t>
                      </a: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33</a:t>
                      </a:r>
                    </a:p>
                  </a:txBody>
                  <a:tcPr/>
                </a:tc>
                <a:extLst>
                  <a:ext uri="{0D108BD9-81ED-4DB2-BD59-A6C34878D82A}">
                    <a16:rowId xmlns:a16="http://schemas.microsoft.com/office/drawing/2014/main" val="781270805"/>
                  </a:ext>
                </a:extLst>
              </a:tr>
              <a:tr h="370840">
                <a:tc>
                  <a:txBody>
                    <a:bodyPr/>
                    <a:lstStyle/>
                    <a:p>
                      <a:r>
                        <a:rPr lang="en-IN" sz="2400" dirty="0">
                          <a:solidFill>
                            <a:schemeClr val="bg1"/>
                          </a:solidFill>
                          <a:latin typeface="Times New Roman" panose="02020603050405020304" pitchFamily="18" charset="0"/>
                          <a:cs typeface="Times New Roman" panose="02020603050405020304" pitchFamily="18" charset="0"/>
                        </a:rPr>
                        <a:t>Anmol </a:t>
                      </a:r>
                      <a:r>
                        <a:rPr lang="en-IN" sz="2400" dirty="0" err="1">
                          <a:solidFill>
                            <a:schemeClr val="bg1"/>
                          </a:solidFill>
                          <a:latin typeface="Times New Roman" panose="02020603050405020304" pitchFamily="18" charset="0"/>
                          <a:cs typeface="Times New Roman" panose="02020603050405020304" pitchFamily="18" charset="0"/>
                        </a:rPr>
                        <a:t>Vishnoi</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bg1"/>
                          </a:solidFill>
                          <a:effectLst/>
                          <a:latin typeface="Times New Roman" panose="02020603050405020304" pitchFamily="18" charset="0"/>
                          <a:ea typeface="+mn-ea"/>
                          <a:cs typeface="Times New Roman" panose="02020603050405020304" pitchFamily="18" charset="0"/>
                        </a:rPr>
                        <a:t>12311962</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34</a:t>
                      </a:r>
                    </a:p>
                  </a:txBody>
                  <a:tcPr/>
                </a:tc>
                <a:extLst>
                  <a:ext uri="{0D108BD9-81ED-4DB2-BD59-A6C34878D82A}">
                    <a16:rowId xmlns:a16="http://schemas.microsoft.com/office/drawing/2014/main" val="2501036381"/>
                  </a:ext>
                </a:extLst>
              </a:tr>
              <a:tr h="370840">
                <a:tc>
                  <a:txBody>
                    <a:bodyPr/>
                    <a:lstStyle/>
                    <a:p>
                      <a:r>
                        <a:rPr lang="en-IN" sz="2400" dirty="0">
                          <a:solidFill>
                            <a:schemeClr val="bg1"/>
                          </a:solidFill>
                          <a:latin typeface="Times New Roman" panose="02020603050405020304" pitchFamily="18" charset="0"/>
                          <a:cs typeface="Times New Roman" panose="02020603050405020304" pitchFamily="18" charset="0"/>
                        </a:rPr>
                        <a:t>Sanjay Singh </a:t>
                      </a:r>
                      <a:r>
                        <a:rPr lang="en-IN" sz="2400" dirty="0" err="1">
                          <a:solidFill>
                            <a:schemeClr val="bg1"/>
                          </a:solidFill>
                          <a:latin typeface="Times New Roman" panose="02020603050405020304" pitchFamily="18" charset="0"/>
                          <a:cs typeface="Times New Roman" panose="02020603050405020304" pitchFamily="18" charset="0"/>
                        </a:rPr>
                        <a:t>Chetri</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bg1"/>
                          </a:solidFill>
                          <a:effectLst/>
                          <a:latin typeface="Times New Roman" panose="02020603050405020304" pitchFamily="18" charset="0"/>
                          <a:ea typeface="+mn-ea"/>
                          <a:cs typeface="Times New Roman" panose="02020603050405020304" pitchFamily="18" charset="0"/>
                        </a:rPr>
                        <a:t>12324440</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47</a:t>
                      </a:r>
                    </a:p>
                  </a:txBody>
                  <a:tcPr/>
                </a:tc>
                <a:extLst>
                  <a:ext uri="{0D108BD9-81ED-4DB2-BD59-A6C34878D82A}">
                    <a16:rowId xmlns:a16="http://schemas.microsoft.com/office/drawing/2014/main" val="3681705127"/>
                  </a:ext>
                </a:extLst>
              </a:tr>
              <a:tr h="370840">
                <a:tc>
                  <a:txBody>
                    <a:bodyPr/>
                    <a:lstStyle/>
                    <a:p>
                      <a:r>
                        <a:rPr lang="en-IN" sz="2400" dirty="0">
                          <a:solidFill>
                            <a:schemeClr val="bg1"/>
                          </a:solidFill>
                          <a:latin typeface="Times New Roman" panose="02020603050405020304" pitchFamily="18" charset="0"/>
                          <a:cs typeface="Times New Roman" panose="02020603050405020304" pitchFamily="18" charset="0"/>
                        </a:rPr>
                        <a:t>Akshat </a:t>
                      </a:r>
                      <a:r>
                        <a:rPr lang="en-IN" sz="2400" dirty="0" err="1">
                          <a:solidFill>
                            <a:schemeClr val="bg1"/>
                          </a:solidFill>
                          <a:latin typeface="Times New Roman" panose="02020603050405020304" pitchFamily="18" charset="0"/>
                          <a:cs typeface="Times New Roman" panose="02020603050405020304" pitchFamily="18" charset="0"/>
                        </a:rPr>
                        <a:t>Shrivastav</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bg1"/>
                          </a:solidFill>
                          <a:effectLst/>
                          <a:latin typeface="Times New Roman" panose="02020603050405020304" pitchFamily="18" charset="0"/>
                          <a:ea typeface="+mn-ea"/>
                          <a:cs typeface="Times New Roman" panose="02020603050405020304" pitchFamily="18" charset="0"/>
                        </a:rPr>
                        <a:t>12311278</a:t>
                      </a:r>
                      <a:endParaRPr lang="en-IN"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sz="2400" dirty="0">
                          <a:solidFill>
                            <a:schemeClr val="bg1"/>
                          </a:solidFill>
                          <a:latin typeface="Times New Roman" panose="02020603050405020304" pitchFamily="18" charset="0"/>
                          <a:cs typeface="Times New Roman" panose="02020603050405020304" pitchFamily="18" charset="0"/>
                        </a:rPr>
                        <a:t>50</a:t>
                      </a:r>
                    </a:p>
                  </a:txBody>
                  <a:tcPr/>
                </a:tc>
                <a:extLst>
                  <a:ext uri="{0D108BD9-81ED-4DB2-BD59-A6C34878D82A}">
                    <a16:rowId xmlns:a16="http://schemas.microsoft.com/office/drawing/2014/main" val="2069030664"/>
                  </a:ext>
                </a:extLst>
              </a:tr>
            </a:tbl>
          </a:graphicData>
        </a:graphic>
      </p:graphicFrame>
    </p:spTree>
    <p:extLst>
      <p:ext uri="{BB962C8B-B14F-4D97-AF65-F5344CB8AC3E}">
        <p14:creationId xmlns:p14="http://schemas.microsoft.com/office/powerpoint/2010/main" val="2355816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45E7A7-A897-97E8-DA85-C34AC5469291}"/>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7B97494-2D9D-6B08-5CD1-54A5B835557E}"/>
              </a:ext>
            </a:extLst>
          </p:cNvPr>
          <p:cNvSpPr txBox="1"/>
          <p:nvPr/>
        </p:nvSpPr>
        <p:spPr>
          <a:xfrm>
            <a:off x="3657600" y="175715"/>
            <a:ext cx="7315200" cy="630942"/>
          </a:xfrm>
          <a:prstGeom prst="rect">
            <a:avLst/>
          </a:prstGeom>
          <a:noFill/>
        </p:spPr>
        <p:txBody>
          <a:bodyPr wrap="square">
            <a:spAutoFit/>
          </a:bodyPr>
          <a:lstStyle/>
          <a:p>
            <a:pPr algn="ctr"/>
            <a:r>
              <a:rPr lang="en-IN" sz="3500" b="1" dirty="0">
                <a:solidFill>
                  <a:schemeClr val="bg1"/>
                </a:solidFill>
                <a:latin typeface="Fira Mono Medium" panose="020B0609050000020004" pitchFamily="49" charset="0"/>
                <a:ea typeface="Fira Mono Medium" panose="020B0609050000020004" pitchFamily="49" charset="0"/>
                <a:cs typeface="Times New Roman" panose="02020603050405020304" pitchFamily="18" charset="0"/>
              </a:rPr>
              <a:t>Result Obtained</a:t>
            </a:r>
          </a:p>
        </p:txBody>
      </p:sp>
      <p:sp>
        <p:nvSpPr>
          <p:cNvPr id="7" name="TextBox 6">
            <a:extLst>
              <a:ext uri="{FF2B5EF4-FFF2-40B4-BE49-F238E27FC236}">
                <a16:creationId xmlns:a16="http://schemas.microsoft.com/office/drawing/2014/main" id="{8EBD3CED-25B9-D551-5F91-7B369C094DC1}"/>
              </a:ext>
            </a:extLst>
          </p:cNvPr>
          <p:cNvSpPr txBox="1"/>
          <p:nvPr/>
        </p:nvSpPr>
        <p:spPr>
          <a:xfrm>
            <a:off x="2388197" y="1398493"/>
            <a:ext cx="7616416" cy="5213222"/>
          </a:xfrm>
          <a:prstGeom prst="rect">
            <a:avLst/>
          </a:prstGeom>
          <a:noFill/>
        </p:spPr>
        <p:txBody>
          <a:bodyPr wrap="square" rtlCol="0">
            <a:spAutoFit/>
          </a:bodyPr>
          <a:lstStyle/>
          <a:p>
            <a:r>
              <a:rPr lang="en-US" sz="2400" dirty="0">
                <a:solidFill>
                  <a:schemeClr val="bg1"/>
                </a:solidFill>
                <a:latin typeface="Aharoni" panose="02010803020104030203" pitchFamily="2" charset="-79"/>
                <a:cs typeface="Aharoni" panose="02010803020104030203" pitchFamily="2" charset="-79"/>
              </a:rPr>
              <a:t>Default Specification for the `</a:t>
            </a:r>
            <a:r>
              <a:rPr lang="en-US" sz="2400" dirty="0" err="1">
                <a:solidFill>
                  <a:schemeClr val="bg1"/>
                </a:solidFill>
                <a:latin typeface="Aharoni" panose="02010803020104030203" pitchFamily="2" charset="-79"/>
                <a:cs typeface="Aharoni" panose="02010803020104030203" pitchFamily="2" charset="-79"/>
              </a:rPr>
              <a:t>ecg_cycle_gen</a:t>
            </a:r>
            <a:r>
              <a:rPr lang="en-US" sz="2400" dirty="0">
                <a:solidFill>
                  <a:schemeClr val="bg1"/>
                </a:solidFill>
                <a:latin typeface="Aharoni" panose="02010803020104030203" pitchFamily="2" charset="-79"/>
                <a:cs typeface="Aharoni" panose="02010803020104030203" pitchFamily="2" charset="-79"/>
              </a:rPr>
              <a:t>` Function</a:t>
            </a:r>
          </a:p>
          <a:p>
            <a:endParaRPr lang="en-US"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latin typeface="Times New Roman" panose="02020603050405020304" pitchFamily="18" charset="0"/>
                <a:cs typeface="Times New Roman" panose="02020603050405020304" pitchFamily="18" charset="0"/>
              </a:rPr>
              <a:t>Heart Rate: </a:t>
            </a:r>
            <a:r>
              <a:rPr lang="en-US" dirty="0">
                <a:solidFill>
                  <a:schemeClr val="bg1"/>
                </a:solidFill>
                <a:latin typeface="Times New Roman" panose="02020603050405020304" pitchFamily="18" charset="0"/>
                <a:cs typeface="Times New Roman" panose="02020603050405020304" pitchFamily="18" charset="0"/>
              </a:rPr>
              <a:t>72 beats per minute (bpm)</a:t>
            </a:r>
          </a:p>
          <a:p>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Wave Amplitudes:</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 wave: 0.25 mV</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 wave: 1.60 mV</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Q wave: 0.025 mV</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 wave: 0.35 mV</a:t>
            </a:r>
          </a:p>
          <a:p>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Time Intervals:</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 interval: 0.16 seconds</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 interval: Approximately 0.18 seconds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6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01706E-2413-4CDE-1FF7-D1C1B65C0E2D}"/>
              </a:ext>
            </a:extLst>
          </p:cNvPr>
          <p:cNvSpPr txBox="1"/>
          <p:nvPr/>
        </p:nvSpPr>
        <p:spPr>
          <a:xfrm>
            <a:off x="5643880" y="0"/>
            <a:ext cx="4434840" cy="630942"/>
          </a:xfrm>
          <a:prstGeom prst="rect">
            <a:avLst/>
          </a:prstGeom>
          <a:noFill/>
        </p:spPr>
        <p:txBody>
          <a:bodyPr wrap="square" rtlCol="0">
            <a:spAutoFit/>
          </a:bodyPr>
          <a:lstStyle/>
          <a:p>
            <a:pPr algn="ctr"/>
            <a:r>
              <a:rPr lang="en-IN" sz="3500" b="1" dirty="0">
                <a:solidFill>
                  <a:schemeClr val="bg1"/>
                </a:solidFill>
                <a:latin typeface="Fira Mono Medium" panose="020B0609050000020004" pitchFamily="49" charset="0"/>
                <a:ea typeface="Fira Mono Medium" panose="020B0609050000020004" pitchFamily="49" charset="0"/>
                <a:cs typeface="Times New Roman" panose="02020603050405020304" pitchFamily="18" charset="0"/>
              </a:rPr>
              <a:t>Result Obtained</a:t>
            </a:r>
          </a:p>
        </p:txBody>
      </p:sp>
      <p:pic>
        <p:nvPicPr>
          <p:cNvPr id="4" name="Picture 3">
            <a:extLst>
              <a:ext uri="{FF2B5EF4-FFF2-40B4-BE49-F238E27FC236}">
                <a16:creationId xmlns:a16="http://schemas.microsoft.com/office/drawing/2014/main" id="{AEEE4F55-C08B-DBBD-1B7F-286467BCE5CA}"/>
              </a:ext>
            </a:extLst>
          </p:cNvPr>
          <p:cNvPicPr>
            <a:picLocks noChangeAspect="1"/>
          </p:cNvPicPr>
          <p:nvPr/>
        </p:nvPicPr>
        <p:blipFill>
          <a:blip r:embed="rId2"/>
          <a:stretch>
            <a:fillRect/>
          </a:stretch>
        </p:blipFill>
        <p:spPr>
          <a:xfrm>
            <a:off x="1940560" y="793047"/>
            <a:ext cx="11060961" cy="6643506"/>
          </a:xfrm>
          <a:prstGeom prst="rect">
            <a:avLst/>
          </a:prstGeom>
        </p:spPr>
      </p:pic>
      <p:sp>
        <p:nvSpPr>
          <p:cNvPr id="5" name="Rectangle 4">
            <a:extLst>
              <a:ext uri="{FF2B5EF4-FFF2-40B4-BE49-F238E27FC236}">
                <a16:creationId xmlns:a16="http://schemas.microsoft.com/office/drawing/2014/main" id="{B028B390-1F0D-C63F-82E4-9C5FB68FD90A}"/>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907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D35BE-C983-89E8-BFE7-B76D40833C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823A57-2C38-D139-044F-AE2EFD1FD5B3}"/>
              </a:ext>
            </a:extLst>
          </p:cNvPr>
          <p:cNvSpPr txBox="1"/>
          <p:nvPr/>
        </p:nvSpPr>
        <p:spPr>
          <a:xfrm>
            <a:off x="5643880" y="0"/>
            <a:ext cx="4719320" cy="630942"/>
          </a:xfrm>
          <a:prstGeom prst="rect">
            <a:avLst/>
          </a:prstGeom>
          <a:noFill/>
        </p:spPr>
        <p:txBody>
          <a:bodyPr wrap="square" rtlCol="0">
            <a:spAutoFit/>
          </a:bodyPr>
          <a:lstStyle/>
          <a:p>
            <a:pPr algn="ctr"/>
            <a:r>
              <a:rPr lang="en-IN" sz="3500" b="1" dirty="0">
                <a:solidFill>
                  <a:schemeClr val="bg1"/>
                </a:solidFill>
                <a:latin typeface="Fira Mono Medium" panose="020B0609050000020004" pitchFamily="49" charset="0"/>
                <a:ea typeface="Fira Mono Medium" panose="020B0609050000020004" pitchFamily="49" charset="0"/>
                <a:cs typeface="Times New Roman" panose="02020603050405020304" pitchFamily="18" charset="0"/>
              </a:rPr>
              <a:t>Result Obtained</a:t>
            </a:r>
          </a:p>
        </p:txBody>
      </p:sp>
      <p:pic>
        <p:nvPicPr>
          <p:cNvPr id="4" name="Picture 3">
            <a:extLst>
              <a:ext uri="{FF2B5EF4-FFF2-40B4-BE49-F238E27FC236}">
                <a16:creationId xmlns:a16="http://schemas.microsoft.com/office/drawing/2014/main" id="{EE202E6B-7B92-7B25-975A-3FD7CEAA0A37}"/>
              </a:ext>
            </a:extLst>
          </p:cNvPr>
          <p:cNvPicPr>
            <a:picLocks noChangeAspect="1"/>
          </p:cNvPicPr>
          <p:nvPr/>
        </p:nvPicPr>
        <p:blipFill>
          <a:blip r:embed="rId2"/>
          <a:srcRect/>
          <a:stretch/>
        </p:blipFill>
        <p:spPr>
          <a:xfrm>
            <a:off x="1784719" y="2431870"/>
            <a:ext cx="11060961" cy="5275939"/>
          </a:xfrm>
          <a:prstGeom prst="rect">
            <a:avLst/>
          </a:prstGeom>
        </p:spPr>
      </p:pic>
      <p:pic>
        <p:nvPicPr>
          <p:cNvPr id="7" name="Picture 6">
            <a:extLst>
              <a:ext uri="{FF2B5EF4-FFF2-40B4-BE49-F238E27FC236}">
                <a16:creationId xmlns:a16="http://schemas.microsoft.com/office/drawing/2014/main" id="{625AEA13-0B04-7CD8-753D-05B34F579F41}"/>
              </a:ext>
            </a:extLst>
          </p:cNvPr>
          <p:cNvPicPr>
            <a:picLocks noChangeAspect="1"/>
          </p:cNvPicPr>
          <p:nvPr/>
        </p:nvPicPr>
        <p:blipFill>
          <a:blip r:embed="rId3"/>
          <a:stretch>
            <a:fillRect/>
          </a:stretch>
        </p:blipFill>
        <p:spPr>
          <a:xfrm>
            <a:off x="1784719" y="1053167"/>
            <a:ext cx="3467584" cy="1200318"/>
          </a:xfrm>
          <a:prstGeom prst="rect">
            <a:avLst/>
          </a:prstGeom>
        </p:spPr>
      </p:pic>
      <p:sp>
        <p:nvSpPr>
          <p:cNvPr id="3" name="Rectangle 2">
            <a:extLst>
              <a:ext uri="{FF2B5EF4-FFF2-40B4-BE49-F238E27FC236}">
                <a16:creationId xmlns:a16="http://schemas.microsoft.com/office/drawing/2014/main" id="{831DDAF6-CBF5-040D-2029-F724247188D4}"/>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174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rcRect b="5790"/>
          <a:stretch/>
        </p:blipFill>
        <p:spPr>
          <a:xfrm>
            <a:off x="235982" y="1565792"/>
            <a:ext cx="5014317" cy="4802736"/>
          </a:xfrm>
          <a:prstGeom prst="rect">
            <a:avLst/>
          </a:prstGeom>
        </p:spPr>
      </p:pic>
      <p:sp>
        <p:nvSpPr>
          <p:cNvPr id="4" name="Text 0"/>
          <p:cNvSpPr/>
          <p:nvPr/>
        </p:nvSpPr>
        <p:spPr>
          <a:xfrm>
            <a:off x="6147316" y="520303"/>
            <a:ext cx="7822168" cy="1180148"/>
          </a:xfrm>
          <a:prstGeom prst="rect">
            <a:avLst/>
          </a:prstGeom>
          <a:noFill/>
          <a:ln/>
        </p:spPr>
        <p:txBody>
          <a:bodyPr wrap="square" lIns="0" tIns="0" rIns="0" bIns="0" rtlCol="0" anchor="t"/>
          <a:lstStyle/>
          <a:p>
            <a:pPr marL="0" indent="0">
              <a:lnSpc>
                <a:spcPts val="4600"/>
              </a:lnSpc>
              <a:buNone/>
            </a:pPr>
            <a:r>
              <a:rPr lang="en-US" sz="3700" dirty="0">
                <a:solidFill>
                  <a:srgbClr val="FBF3FA"/>
                </a:solidFill>
                <a:latin typeface="Fira Mono Medium" pitchFamily="34" charset="0"/>
                <a:ea typeface="Fira Mono Medium" pitchFamily="34" charset="-122"/>
                <a:cs typeface="Fira Mono Medium" pitchFamily="34" charset="-120"/>
              </a:rPr>
              <a:t>System Architecture: A Robust Design</a:t>
            </a:r>
            <a:endParaRPr lang="en-US" sz="3700" dirty="0"/>
          </a:p>
        </p:txBody>
      </p:sp>
      <p:pic>
        <p:nvPicPr>
          <p:cNvPr id="5" name="Image 2" descr="preencoded.png"/>
          <p:cNvPicPr>
            <a:picLocks noChangeAspect="1"/>
          </p:cNvPicPr>
          <p:nvPr/>
        </p:nvPicPr>
        <p:blipFill>
          <a:blip r:embed="rId5"/>
          <a:stretch>
            <a:fillRect/>
          </a:stretch>
        </p:blipFill>
        <p:spPr>
          <a:xfrm>
            <a:off x="6147316" y="1983700"/>
            <a:ext cx="472083" cy="472083"/>
          </a:xfrm>
          <a:prstGeom prst="rect">
            <a:avLst/>
          </a:prstGeom>
        </p:spPr>
      </p:pic>
      <p:sp>
        <p:nvSpPr>
          <p:cNvPr id="6" name="Text 1"/>
          <p:cNvSpPr/>
          <p:nvPr/>
        </p:nvSpPr>
        <p:spPr>
          <a:xfrm>
            <a:off x="6147316" y="2644616"/>
            <a:ext cx="2360533" cy="295037"/>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Fira Mono Medium" pitchFamily="34" charset="0"/>
                <a:ea typeface="Fira Mono Medium" pitchFamily="34" charset="-122"/>
                <a:cs typeface="Fira Mono Medium" pitchFamily="34" charset="-120"/>
              </a:rPr>
              <a:t>Signal Generator</a:t>
            </a:r>
            <a:endParaRPr lang="en-US" sz="1850" dirty="0"/>
          </a:p>
        </p:txBody>
      </p:sp>
      <p:sp>
        <p:nvSpPr>
          <p:cNvPr id="7" name="Text 2"/>
          <p:cNvSpPr/>
          <p:nvPr/>
        </p:nvSpPr>
        <p:spPr>
          <a:xfrm>
            <a:off x="6147316" y="3052882"/>
            <a:ext cx="3769400" cy="1208246"/>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Fira Sans" pitchFamily="34" charset="0"/>
                <a:ea typeface="Fira Sans" pitchFamily="34" charset="-122"/>
                <a:cs typeface="Fira Sans" pitchFamily="34" charset="-120"/>
              </a:rPr>
              <a:t>The heart of the system is the signal generator module, responsible for producing realistic ECG waveforms based on user-defined parameters.</a:t>
            </a:r>
            <a:endParaRPr lang="en-US" sz="1450" dirty="0"/>
          </a:p>
        </p:txBody>
      </p:sp>
      <p:pic>
        <p:nvPicPr>
          <p:cNvPr id="8" name="Image 3" descr="preencoded.png"/>
          <p:cNvPicPr>
            <a:picLocks noChangeAspect="1"/>
          </p:cNvPicPr>
          <p:nvPr/>
        </p:nvPicPr>
        <p:blipFill>
          <a:blip r:embed="rId6"/>
          <a:stretch>
            <a:fillRect/>
          </a:stretch>
        </p:blipFill>
        <p:spPr>
          <a:xfrm>
            <a:off x="10199965" y="1983700"/>
            <a:ext cx="472083" cy="472083"/>
          </a:xfrm>
          <a:prstGeom prst="rect">
            <a:avLst/>
          </a:prstGeom>
        </p:spPr>
      </p:pic>
      <p:sp>
        <p:nvSpPr>
          <p:cNvPr id="9" name="Text 3"/>
          <p:cNvSpPr/>
          <p:nvPr/>
        </p:nvSpPr>
        <p:spPr>
          <a:xfrm>
            <a:off x="10199965" y="2644616"/>
            <a:ext cx="2360533" cy="295037"/>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Fira Mono Medium" pitchFamily="34" charset="0"/>
                <a:ea typeface="Fira Mono Medium" pitchFamily="34" charset="-122"/>
                <a:cs typeface="Fira Mono Medium" pitchFamily="34" charset="-120"/>
              </a:rPr>
              <a:t>Noise Simulation</a:t>
            </a:r>
            <a:endParaRPr lang="en-US" sz="1850" dirty="0"/>
          </a:p>
        </p:txBody>
      </p:sp>
      <p:sp>
        <p:nvSpPr>
          <p:cNvPr id="10" name="Text 4"/>
          <p:cNvSpPr/>
          <p:nvPr/>
        </p:nvSpPr>
        <p:spPr>
          <a:xfrm>
            <a:off x="10199965" y="3052882"/>
            <a:ext cx="3769519" cy="1510308"/>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Fira Sans" pitchFamily="34" charset="0"/>
                <a:ea typeface="Fira Sans" pitchFamily="34" charset="-122"/>
                <a:cs typeface="Fira Sans" pitchFamily="34" charset="-120"/>
              </a:rPr>
              <a:t>A dedicated noise simulation module introduces realistic noise patterns, mimicking real-world signal distortions and creating a more challenging environment for analysis.</a:t>
            </a:r>
            <a:endParaRPr lang="en-US" sz="1450" dirty="0"/>
          </a:p>
        </p:txBody>
      </p:sp>
      <p:pic>
        <p:nvPicPr>
          <p:cNvPr id="11" name="Image 4" descr="preencoded.png"/>
          <p:cNvPicPr>
            <a:picLocks noChangeAspect="1"/>
          </p:cNvPicPr>
          <p:nvPr/>
        </p:nvPicPr>
        <p:blipFill>
          <a:blip r:embed="rId7"/>
          <a:stretch>
            <a:fillRect/>
          </a:stretch>
        </p:blipFill>
        <p:spPr>
          <a:xfrm>
            <a:off x="6147316" y="5129689"/>
            <a:ext cx="472083" cy="472083"/>
          </a:xfrm>
          <a:prstGeom prst="rect">
            <a:avLst/>
          </a:prstGeom>
        </p:spPr>
      </p:pic>
      <p:sp>
        <p:nvSpPr>
          <p:cNvPr id="12" name="Text 5"/>
          <p:cNvSpPr/>
          <p:nvPr/>
        </p:nvSpPr>
        <p:spPr>
          <a:xfrm>
            <a:off x="6147316" y="5790605"/>
            <a:ext cx="2360533" cy="295037"/>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Fira Mono Medium" pitchFamily="34" charset="0"/>
                <a:ea typeface="Fira Mono Medium" pitchFamily="34" charset="-122"/>
                <a:cs typeface="Fira Mono Medium" pitchFamily="34" charset="-120"/>
              </a:rPr>
              <a:t>Filter Module</a:t>
            </a:r>
            <a:endParaRPr lang="en-US" sz="1850" dirty="0"/>
          </a:p>
        </p:txBody>
      </p:sp>
      <p:sp>
        <p:nvSpPr>
          <p:cNvPr id="13" name="Text 6"/>
          <p:cNvSpPr/>
          <p:nvPr/>
        </p:nvSpPr>
        <p:spPr>
          <a:xfrm>
            <a:off x="6147316" y="6198870"/>
            <a:ext cx="3769400" cy="1208246"/>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Fira Sans" pitchFamily="34" charset="0"/>
                <a:ea typeface="Fira Sans" pitchFamily="34" charset="-122"/>
                <a:cs typeface="Fira Sans" pitchFamily="34" charset="-120"/>
              </a:rPr>
              <a:t>The filter module cleans the noisy ECG signal using advanced filtering techniques, such as Butterworth filtering, to enhance clarity and facilitate accurate analysis.</a:t>
            </a:r>
            <a:endParaRPr lang="en-US" sz="1450" dirty="0"/>
          </a:p>
        </p:txBody>
      </p:sp>
      <p:pic>
        <p:nvPicPr>
          <p:cNvPr id="14" name="Image 5" descr="preencoded.png"/>
          <p:cNvPicPr>
            <a:picLocks noChangeAspect="1"/>
          </p:cNvPicPr>
          <p:nvPr/>
        </p:nvPicPr>
        <p:blipFill>
          <a:blip r:embed="rId8"/>
          <a:stretch>
            <a:fillRect/>
          </a:stretch>
        </p:blipFill>
        <p:spPr>
          <a:xfrm>
            <a:off x="10199965" y="5129689"/>
            <a:ext cx="472083" cy="472083"/>
          </a:xfrm>
          <a:prstGeom prst="rect">
            <a:avLst/>
          </a:prstGeom>
        </p:spPr>
      </p:pic>
      <p:sp>
        <p:nvSpPr>
          <p:cNvPr id="15" name="Text 7"/>
          <p:cNvSpPr/>
          <p:nvPr/>
        </p:nvSpPr>
        <p:spPr>
          <a:xfrm>
            <a:off x="10199965" y="5790605"/>
            <a:ext cx="2360533" cy="295037"/>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Fira Mono Medium" pitchFamily="34" charset="0"/>
                <a:ea typeface="Fira Mono Medium" pitchFamily="34" charset="-122"/>
                <a:cs typeface="Fira Mono Medium" pitchFamily="34" charset="-120"/>
              </a:rPr>
              <a:t>Analysis Module</a:t>
            </a:r>
            <a:endParaRPr lang="en-US" sz="1850" dirty="0"/>
          </a:p>
        </p:txBody>
      </p:sp>
      <p:sp>
        <p:nvSpPr>
          <p:cNvPr id="16" name="Text 8"/>
          <p:cNvSpPr/>
          <p:nvPr/>
        </p:nvSpPr>
        <p:spPr>
          <a:xfrm>
            <a:off x="10199965" y="6198870"/>
            <a:ext cx="3769519" cy="1510308"/>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Fira Sans" pitchFamily="34" charset="0"/>
                <a:ea typeface="Fira Sans" pitchFamily="34" charset="-122"/>
                <a:cs typeface="Fira Sans" pitchFamily="34" charset="-120"/>
              </a:rPr>
              <a:t>The analysis module processes the filtered ECG signal, extracting key features like heart rate, R-peak locations, and other relevant metrics, providing comprehensive insights into the simulated cardiac activity.</a:t>
            </a:r>
            <a:endParaRPr lang="en-US" sz="1450" dirty="0"/>
          </a:p>
        </p:txBody>
      </p:sp>
      <p:sp>
        <p:nvSpPr>
          <p:cNvPr id="17" name="Rectangle 16">
            <a:extLst>
              <a:ext uri="{FF2B5EF4-FFF2-40B4-BE49-F238E27FC236}">
                <a16:creationId xmlns:a16="http://schemas.microsoft.com/office/drawing/2014/main" id="{DE9FE147-E299-0321-6E85-70B7A39267D5}"/>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89" y="120351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Real-Life Applications: Transforming Medical Training and Research</a:t>
            </a:r>
            <a:endParaRPr lang="en-US" sz="4450" dirty="0"/>
          </a:p>
        </p:txBody>
      </p:sp>
      <p:sp>
        <p:nvSpPr>
          <p:cNvPr id="3" name="Text 1"/>
          <p:cNvSpPr/>
          <p:nvPr/>
        </p:nvSpPr>
        <p:spPr>
          <a:xfrm>
            <a:off x="793790" y="3807143"/>
            <a:ext cx="2890480" cy="354330"/>
          </a:xfrm>
          <a:prstGeom prst="rect">
            <a:avLst/>
          </a:prstGeom>
          <a:noFill/>
          <a:ln/>
        </p:spPr>
        <p:txBody>
          <a:bodyPr wrap="none" lIns="0" tIns="0" rIns="0" bIns="0" rtlCol="0" anchor="t"/>
          <a:lstStyle/>
          <a:p>
            <a:pPr marL="0" indent="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Medical Education</a:t>
            </a:r>
            <a:endParaRPr lang="en-US" sz="2200" dirty="0"/>
          </a:p>
        </p:txBody>
      </p:sp>
      <p:sp>
        <p:nvSpPr>
          <p:cNvPr id="4" name="Text 2"/>
          <p:cNvSpPr/>
          <p:nvPr/>
        </p:nvSpPr>
        <p:spPr>
          <a:xfrm>
            <a:off x="793790" y="438828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Our system provides a valuable tool for medical students, allowing them to practice ECG interpretation and rhythm analysis in a safe and controlled environment. They can explore various heart conditions and develop critical decision-making skills.</a:t>
            </a:r>
            <a:endParaRPr lang="en-US" sz="1750" dirty="0"/>
          </a:p>
        </p:txBody>
      </p:sp>
      <p:sp>
        <p:nvSpPr>
          <p:cNvPr id="5" name="Text 3"/>
          <p:cNvSpPr/>
          <p:nvPr/>
        </p:nvSpPr>
        <p:spPr>
          <a:xfrm>
            <a:off x="7599521" y="3807143"/>
            <a:ext cx="2890480" cy="354330"/>
          </a:xfrm>
          <a:prstGeom prst="rect">
            <a:avLst/>
          </a:prstGeom>
          <a:noFill/>
          <a:ln/>
        </p:spPr>
        <p:txBody>
          <a:bodyPr wrap="none" lIns="0" tIns="0" rIns="0" bIns="0" rtlCol="0" anchor="t"/>
          <a:lstStyle/>
          <a:p>
            <a:pPr marL="0" indent="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Clinical Research</a:t>
            </a:r>
            <a:endParaRPr lang="en-US" sz="2200" dirty="0"/>
          </a:p>
        </p:txBody>
      </p:sp>
      <p:sp>
        <p:nvSpPr>
          <p:cNvPr id="6" name="Text 4"/>
          <p:cNvSpPr/>
          <p:nvPr/>
        </p:nvSpPr>
        <p:spPr>
          <a:xfrm>
            <a:off x="7599521" y="438828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Researchers can use our system to simulate different cardiac scenarios, study drug effects, or explore the impact of various interventions on the ECG, advancing our understanding of heart function and disease.</a:t>
            </a:r>
            <a:endParaRPr lang="en-US" sz="1750" dirty="0"/>
          </a:p>
        </p:txBody>
      </p:sp>
      <p:sp>
        <p:nvSpPr>
          <p:cNvPr id="7" name="Rectangle 6">
            <a:extLst>
              <a:ext uri="{FF2B5EF4-FFF2-40B4-BE49-F238E27FC236}">
                <a16:creationId xmlns:a16="http://schemas.microsoft.com/office/drawing/2014/main" id="{C6E68901-7C64-90EB-2D00-11512A6E781B}"/>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rcRect b="9100"/>
          <a:stretch/>
        </p:blipFill>
        <p:spPr>
          <a:xfrm>
            <a:off x="259199" y="2324219"/>
            <a:ext cx="4967883" cy="3255169"/>
          </a:xfrm>
          <a:prstGeom prst="rect">
            <a:avLst/>
          </a:prstGeom>
        </p:spPr>
      </p:pic>
      <p:sp>
        <p:nvSpPr>
          <p:cNvPr id="4" name="Text 0"/>
          <p:cNvSpPr/>
          <p:nvPr/>
        </p:nvSpPr>
        <p:spPr>
          <a:xfrm>
            <a:off x="6212324" y="692825"/>
            <a:ext cx="7692152" cy="1944172"/>
          </a:xfrm>
          <a:prstGeom prst="rect">
            <a:avLst/>
          </a:prstGeom>
          <a:noFill/>
          <a:ln/>
        </p:spPr>
        <p:txBody>
          <a:bodyPr wrap="square" lIns="0" tIns="0" rIns="0" bIns="0" rtlCol="0" anchor="t"/>
          <a:lstStyle/>
          <a:p>
            <a:pPr marL="0" indent="0">
              <a:lnSpc>
                <a:spcPts val="5100"/>
              </a:lnSpc>
              <a:buNone/>
            </a:pPr>
            <a:r>
              <a:rPr lang="en-US" sz="4050" dirty="0">
                <a:solidFill>
                  <a:srgbClr val="FBF3FA"/>
                </a:solidFill>
                <a:latin typeface="Fira Mono Medium" pitchFamily="34" charset="0"/>
                <a:ea typeface="Fira Mono Medium" pitchFamily="34" charset="-122"/>
                <a:cs typeface="Fira Mono Medium" pitchFamily="34" charset="-120"/>
              </a:rPr>
              <a:t>Industrial Applications: Driving Innovation in Healthcare Technology</a:t>
            </a:r>
            <a:endParaRPr lang="en-US" sz="4050" dirty="0"/>
          </a:p>
        </p:txBody>
      </p:sp>
      <p:sp>
        <p:nvSpPr>
          <p:cNvPr id="5" name="Shape 1"/>
          <p:cNvSpPr/>
          <p:nvPr/>
        </p:nvSpPr>
        <p:spPr>
          <a:xfrm>
            <a:off x="6512004" y="2948107"/>
            <a:ext cx="22860" cy="4588669"/>
          </a:xfrm>
          <a:prstGeom prst="roundRect">
            <a:avLst>
              <a:gd name="adj" fmla="val 136104"/>
            </a:avLst>
          </a:prstGeom>
          <a:solidFill>
            <a:srgbClr val="474748"/>
          </a:solidFill>
          <a:ln/>
        </p:spPr>
      </p:sp>
      <p:sp>
        <p:nvSpPr>
          <p:cNvPr id="6" name="Shape 2"/>
          <p:cNvSpPr/>
          <p:nvPr/>
        </p:nvSpPr>
        <p:spPr>
          <a:xfrm>
            <a:off x="6733877" y="3403163"/>
            <a:ext cx="725924" cy="22860"/>
          </a:xfrm>
          <a:prstGeom prst="roundRect">
            <a:avLst>
              <a:gd name="adj" fmla="val 136104"/>
            </a:avLst>
          </a:prstGeom>
          <a:solidFill>
            <a:srgbClr val="474748"/>
          </a:solidFill>
          <a:ln/>
        </p:spPr>
      </p:sp>
      <p:sp>
        <p:nvSpPr>
          <p:cNvPr id="7" name="Shape 3"/>
          <p:cNvSpPr/>
          <p:nvPr/>
        </p:nvSpPr>
        <p:spPr>
          <a:xfrm>
            <a:off x="6290131" y="3181350"/>
            <a:ext cx="466606" cy="466606"/>
          </a:xfrm>
          <a:prstGeom prst="roundRect">
            <a:avLst>
              <a:gd name="adj" fmla="val 6668"/>
            </a:avLst>
          </a:prstGeom>
          <a:solidFill>
            <a:srgbClr val="2E2E2F"/>
          </a:solidFill>
          <a:ln/>
        </p:spPr>
      </p:sp>
      <p:sp>
        <p:nvSpPr>
          <p:cNvPr id="8" name="Text 4"/>
          <p:cNvSpPr/>
          <p:nvPr/>
        </p:nvSpPr>
        <p:spPr>
          <a:xfrm>
            <a:off x="6430030" y="3259098"/>
            <a:ext cx="186690" cy="311110"/>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Fira Mono Medium" pitchFamily="34" charset="0"/>
                <a:ea typeface="Fira Mono Medium" pitchFamily="34" charset="-122"/>
                <a:cs typeface="Fira Mono Medium" pitchFamily="34" charset="-120"/>
              </a:rPr>
              <a:t>1</a:t>
            </a:r>
            <a:endParaRPr lang="en-US" sz="2400" dirty="0"/>
          </a:p>
        </p:txBody>
      </p:sp>
      <p:sp>
        <p:nvSpPr>
          <p:cNvPr id="9" name="Text 5"/>
          <p:cNvSpPr/>
          <p:nvPr/>
        </p:nvSpPr>
        <p:spPr>
          <a:xfrm>
            <a:off x="7664172" y="3155513"/>
            <a:ext cx="3576995" cy="324088"/>
          </a:xfrm>
          <a:prstGeom prst="rect">
            <a:avLst/>
          </a:prstGeom>
          <a:noFill/>
          <a:ln/>
        </p:spPr>
        <p:txBody>
          <a:bodyPr wrap="none" lIns="0" tIns="0" rIns="0" bIns="0" rtlCol="0" anchor="t"/>
          <a:lstStyle/>
          <a:p>
            <a:pPr marL="0" indent="0" algn="l">
              <a:lnSpc>
                <a:spcPts val="2550"/>
              </a:lnSpc>
              <a:buNone/>
            </a:pPr>
            <a:r>
              <a:rPr lang="en-US" sz="2000" dirty="0">
                <a:solidFill>
                  <a:srgbClr val="E0D6DE"/>
                </a:solidFill>
                <a:latin typeface="Fira Mono Medium" pitchFamily="34" charset="0"/>
                <a:ea typeface="Fira Mono Medium" pitchFamily="34" charset="-122"/>
                <a:cs typeface="Fira Mono Medium" pitchFamily="34" charset="-120"/>
              </a:rPr>
              <a:t>Medical Device Industry</a:t>
            </a:r>
            <a:endParaRPr lang="en-US" sz="2000" dirty="0"/>
          </a:p>
        </p:txBody>
      </p:sp>
      <p:sp>
        <p:nvSpPr>
          <p:cNvPr id="10" name="Text 6"/>
          <p:cNvSpPr/>
          <p:nvPr/>
        </p:nvSpPr>
        <p:spPr>
          <a:xfrm>
            <a:off x="7664172" y="3604022"/>
            <a:ext cx="6240304" cy="1327309"/>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Fira Sans" pitchFamily="34" charset="0"/>
                <a:ea typeface="Fira Sans" pitchFamily="34" charset="-122"/>
                <a:cs typeface="Fira Sans" pitchFamily="34" charset="-120"/>
              </a:rPr>
              <a:t>Device manufacturers can leverage our system for product development, testing, and validation. Our customizable ECG generation capabilities allow for rigorous testing and validation of ECG monitoring devices.</a:t>
            </a:r>
            <a:endParaRPr lang="en-US" sz="1600" dirty="0"/>
          </a:p>
        </p:txBody>
      </p:sp>
      <p:sp>
        <p:nvSpPr>
          <p:cNvPr id="11" name="Shape 7"/>
          <p:cNvSpPr/>
          <p:nvPr/>
        </p:nvSpPr>
        <p:spPr>
          <a:xfrm>
            <a:off x="6733877" y="5801201"/>
            <a:ext cx="725924" cy="22860"/>
          </a:xfrm>
          <a:prstGeom prst="roundRect">
            <a:avLst>
              <a:gd name="adj" fmla="val 136104"/>
            </a:avLst>
          </a:prstGeom>
          <a:solidFill>
            <a:srgbClr val="474748"/>
          </a:solidFill>
          <a:ln/>
        </p:spPr>
      </p:sp>
      <p:sp>
        <p:nvSpPr>
          <p:cNvPr id="12" name="Shape 8"/>
          <p:cNvSpPr/>
          <p:nvPr/>
        </p:nvSpPr>
        <p:spPr>
          <a:xfrm>
            <a:off x="6290131" y="5579388"/>
            <a:ext cx="466606" cy="466606"/>
          </a:xfrm>
          <a:prstGeom prst="roundRect">
            <a:avLst>
              <a:gd name="adj" fmla="val 6668"/>
            </a:avLst>
          </a:prstGeom>
          <a:solidFill>
            <a:srgbClr val="2E2E2F"/>
          </a:solidFill>
          <a:ln/>
        </p:spPr>
      </p:sp>
      <p:sp>
        <p:nvSpPr>
          <p:cNvPr id="13" name="Text 9"/>
          <p:cNvSpPr/>
          <p:nvPr/>
        </p:nvSpPr>
        <p:spPr>
          <a:xfrm>
            <a:off x="6430030" y="5657136"/>
            <a:ext cx="186690" cy="311110"/>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Fira Mono Medium" pitchFamily="34" charset="0"/>
                <a:ea typeface="Fira Mono Medium" pitchFamily="34" charset="-122"/>
                <a:cs typeface="Fira Mono Medium" pitchFamily="34" charset="-120"/>
              </a:rPr>
              <a:t>2</a:t>
            </a:r>
            <a:endParaRPr lang="en-US" sz="2400" dirty="0"/>
          </a:p>
        </p:txBody>
      </p:sp>
      <p:sp>
        <p:nvSpPr>
          <p:cNvPr id="14" name="Text 10"/>
          <p:cNvSpPr/>
          <p:nvPr/>
        </p:nvSpPr>
        <p:spPr>
          <a:xfrm>
            <a:off x="7664172" y="5553551"/>
            <a:ext cx="3266003" cy="324088"/>
          </a:xfrm>
          <a:prstGeom prst="rect">
            <a:avLst/>
          </a:prstGeom>
          <a:noFill/>
          <a:ln/>
        </p:spPr>
        <p:txBody>
          <a:bodyPr wrap="none" lIns="0" tIns="0" rIns="0" bIns="0" rtlCol="0" anchor="t"/>
          <a:lstStyle/>
          <a:p>
            <a:pPr marL="0" indent="0" algn="l">
              <a:lnSpc>
                <a:spcPts val="2550"/>
              </a:lnSpc>
              <a:buNone/>
            </a:pPr>
            <a:r>
              <a:rPr lang="en-US" sz="2000" dirty="0">
                <a:solidFill>
                  <a:srgbClr val="E0D6DE"/>
                </a:solidFill>
                <a:latin typeface="Fira Mono Medium" pitchFamily="34" charset="0"/>
                <a:ea typeface="Fira Mono Medium" pitchFamily="34" charset="-122"/>
                <a:cs typeface="Fira Mono Medium" pitchFamily="34" charset="-120"/>
              </a:rPr>
              <a:t>Healthcare Technology</a:t>
            </a:r>
            <a:endParaRPr lang="en-US" sz="2000" dirty="0"/>
          </a:p>
        </p:txBody>
      </p:sp>
      <p:sp>
        <p:nvSpPr>
          <p:cNvPr id="15" name="Text 11"/>
          <p:cNvSpPr/>
          <p:nvPr/>
        </p:nvSpPr>
        <p:spPr>
          <a:xfrm>
            <a:off x="7664172" y="6002060"/>
            <a:ext cx="6240304" cy="1327309"/>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Fira Sans" pitchFamily="34" charset="0"/>
                <a:ea typeface="Fira Sans" pitchFamily="34" charset="-122"/>
                <a:cs typeface="Fira Sans" pitchFamily="34" charset="-120"/>
              </a:rPr>
              <a:t>Our system can be integrated into telemedicine platforms and mobile health applications, enabling remote patient monitoring, early detection of cardiac anomalies, and improved healthcare accessibility.</a:t>
            </a:r>
            <a:endParaRPr lang="en-US" sz="1600" dirty="0"/>
          </a:p>
        </p:txBody>
      </p:sp>
      <p:sp>
        <p:nvSpPr>
          <p:cNvPr id="16" name="Rectangle 15">
            <a:extLst>
              <a:ext uri="{FF2B5EF4-FFF2-40B4-BE49-F238E27FC236}">
                <a16:creationId xmlns:a16="http://schemas.microsoft.com/office/drawing/2014/main" id="{F42A660A-2087-E532-8DA9-50DBB9EE8411}"/>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rcRect b="6286"/>
          <a:stretch/>
        </p:blipFill>
        <p:spPr>
          <a:xfrm>
            <a:off x="9386292" y="2089072"/>
            <a:ext cx="5001697" cy="3796784"/>
          </a:xfrm>
          <a:prstGeom prst="rect">
            <a:avLst/>
          </a:prstGeom>
        </p:spPr>
      </p:pic>
      <p:sp>
        <p:nvSpPr>
          <p:cNvPr id="4" name="Text 0"/>
          <p:cNvSpPr/>
          <p:nvPr/>
        </p:nvSpPr>
        <p:spPr>
          <a:xfrm>
            <a:off x="678537" y="917019"/>
            <a:ext cx="7786926" cy="1817370"/>
          </a:xfrm>
          <a:prstGeom prst="rect">
            <a:avLst/>
          </a:prstGeom>
          <a:noFill/>
          <a:ln/>
        </p:spPr>
        <p:txBody>
          <a:bodyPr wrap="square" lIns="0" tIns="0" rIns="0" bIns="0" rtlCol="0" anchor="t"/>
          <a:lstStyle/>
          <a:p>
            <a:pPr marL="0" indent="0">
              <a:lnSpc>
                <a:spcPts val="4750"/>
              </a:lnSpc>
              <a:buNone/>
            </a:pPr>
            <a:r>
              <a:rPr lang="en-US" sz="3800" dirty="0">
                <a:solidFill>
                  <a:srgbClr val="FBF3FA"/>
                </a:solidFill>
                <a:latin typeface="Fira Mono Medium" pitchFamily="34" charset="0"/>
                <a:ea typeface="Fira Mono Medium" pitchFamily="34" charset="-122"/>
                <a:cs typeface="Fira Mono Medium" pitchFamily="34" charset="-120"/>
              </a:rPr>
              <a:t>Benefits and Advantages: Enhancing Efficiency and Accuracy</a:t>
            </a:r>
            <a:endParaRPr lang="en-US" sz="3800" dirty="0"/>
          </a:p>
        </p:txBody>
      </p:sp>
      <p:sp>
        <p:nvSpPr>
          <p:cNvPr id="5" name="Shape 1"/>
          <p:cNvSpPr/>
          <p:nvPr/>
        </p:nvSpPr>
        <p:spPr>
          <a:xfrm>
            <a:off x="678537" y="3025140"/>
            <a:ext cx="3796546" cy="2666881"/>
          </a:xfrm>
          <a:prstGeom prst="roundRect">
            <a:avLst>
              <a:gd name="adj" fmla="val 1090"/>
            </a:avLst>
          </a:prstGeom>
          <a:solidFill>
            <a:srgbClr val="2E2E2F"/>
          </a:solidFill>
          <a:ln/>
        </p:spPr>
      </p:sp>
      <p:sp>
        <p:nvSpPr>
          <p:cNvPr id="6" name="Text 2"/>
          <p:cNvSpPr/>
          <p:nvPr/>
        </p:nvSpPr>
        <p:spPr>
          <a:xfrm>
            <a:off x="872371" y="3218974"/>
            <a:ext cx="2907625" cy="302776"/>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Educational Benefits</a:t>
            </a:r>
            <a:endParaRPr lang="en-US" sz="1900" dirty="0"/>
          </a:p>
        </p:txBody>
      </p:sp>
      <p:sp>
        <p:nvSpPr>
          <p:cNvPr id="7" name="Text 3"/>
          <p:cNvSpPr/>
          <p:nvPr/>
        </p:nvSpPr>
        <p:spPr>
          <a:xfrm>
            <a:off x="872371" y="3637955"/>
            <a:ext cx="3408878" cy="1860233"/>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Fira Sans" pitchFamily="34" charset="0"/>
                <a:ea typeface="Fira Sans" pitchFamily="34" charset="-122"/>
                <a:cs typeface="Fira Sans" pitchFamily="34" charset="-120"/>
              </a:rPr>
              <a:t>Our system provides hands-on learning experiences for medical professionals, enabling them to practice ECG interpretation and analysis without the risks associated with real patients.</a:t>
            </a:r>
            <a:endParaRPr lang="en-US" sz="1500" dirty="0"/>
          </a:p>
        </p:txBody>
      </p:sp>
      <p:sp>
        <p:nvSpPr>
          <p:cNvPr id="8" name="Shape 4"/>
          <p:cNvSpPr/>
          <p:nvPr/>
        </p:nvSpPr>
        <p:spPr>
          <a:xfrm>
            <a:off x="4668917" y="3025140"/>
            <a:ext cx="3796546" cy="2666881"/>
          </a:xfrm>
          <a:prstGeom prst="roundRect">
            <a:avLst>
              <a:gd name="adj" fmla="val 1090"/>
            </a:avLst>
          </a:prstGeom>
          <a:solidFill>
            <a:srgbClr val="2E2E2F"/>
          </a:solidFill>
          <a:ln/>
        </p:spPr>
      </p:sp>
      <p:sp>
        <p:nvSpPr>
          <p:cNvPr id="9" name="Text 5"/>
          <p:cNvSpPr/>
          <p:nvPr/>
        </p:nvSpPr>
        <p:spPr>
          <a:xfrm>
            <a:off x="4862751" y="3218974"/>
            <a:ext cx="2616875" cy="302776"/>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Technical Benefits</a:t>
            </a:r>
            <a:endParaRPr lang="en-US" sz="1900" dirty="0"/>
          </a:p>
        </p:txBody>
      </p:sp>
      <p:sp>
        <p:nvSpPr>
          <p:cNvPr id="10" name="Text 6"/>
          <p:cNvSpPr/>
          <p:nvPr/>
        </p:nvSpPr>
        <p:spPr>
          <a:xfrm>
            <a:off x="4862751" y="3637955"/>
            <a:ext cx="3408878" cy="1550194"/>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Fira Sans" pitchFamily="34" charset="0"/>
                <a:ea typeface="Fira Sans" pitchFamily="34" charset="-122"/>
                <a:cs typeface="Fira Sans" pitchFamily="34" charset="-120"/>
              </a:rPr>
              <a:t>The system offers high accuracy, real-time analysis, and customizable parameters, ensuring robust and reliable ECG simulations that mimic real-world conditions.</a:t>
            </a:r>
            <a:endParaRPr lang="en-US" sz="1500" dirty="0"/>
          </a:p>
        </p:txBody>
      </p:sp>
      <p:sp>
        <p:nvSpPr>
          <p:cNvPr id="11" name="Shape 7"/>
          <p:cNvSpPr/>
          <p:nvPr/>
        </p:nvSpPr>
        <p:spPr>
          <a:xfrm>
            <a:off x="678537" y="5885855"/>
            <a:ext cx="7786926" cy="1426726"/>
          </a:xfrm>
          <a:prstGeom prst="roundRect">
            <a:avLst>
              <a:gd name="adj" fmla="val 2038"/>
            </a:avLst>
          </a:prstGeom>
          <a:solidFill>
            <a:srgbClr val="2E2E2F"/>
          </a:solidFill>
          <a:ln/>
        </p:spPr>
      </p:sp>
      <p:sp>
        <p:nvSpPr>
          <p:cNvPr id="12" name="Text 8"/>
          <p:cNvSpPr/>
          <p:nvPr/>
        </p:nvSpPr>
        <p:spPr>
          <a:xfrm>
            <a:off x="872371" y="6079688"/>
            <a:ext cx="2471499" cy="302776"/>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Economic Benefits</a:t>
            </a:r>
            <a:endParaRPr lang="en-US" sz="1900" dirty="0"/>
          </a:p>
        </p:txBody>
      </p:sp>
      <p:sp>
        <p:nvSpPr>
          <p:cNvPr id="13" name="Text 9"/>
          <p:cNvSpPr/>
          <p:nvPr/>
        </p:nvSpPr>
        <p:spPr>
          <a:xfrm>
            <a:off x="872371" y="6498669"/>
            <a:ext cx="7399258" cy="620078"/>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Fira Sans" pitchFamily="34" charset="0"/>
                <a:ea typeface="Fira Sans" pitchFamily="34" charset="-122"/>
                <a:cs typeface="Fira Sans" pitchFamily="34" charset="-120"/>
              </a:rPr>
              <a:t>Our system reduces training costs, improves diagnostic accuracy, and facilitates efficient device testing, contributing to cost-effective healthcare practices.</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689"/>
            <a:ext cx="5813704" cy="8229600"/>
          </a:xfrm>
          <a:prstGeom prst="rect">
            <a:avLst/>
          </a:prstGeom>
        </p:spPr>
      </p:pic>
      <p:sp>
        <p:nvSpPr>
          <p:cNvPr id="4" name="Text 0"/>
          <p:cNvSpPr/>
          <p:nvPr/>
        </p:nvSpPr>
        <p:spPr>
          <a:xfrm>
            <a:off x="6059210" y="783193"/>
            <a:ext cx="7998381" cy="1022985"/>
          </a:xfrm>
          <a:prstGeom prst="rect">
            <a:avLst/>
          </a:prstGeom>
          <a:noFill/>
          <a:ln/>
        </p:spPr>
        <p:txBody>
          <a:bodyPr wrap="square" lIns="0" tIns="0" rIns="0" bIns="0" rtlCol="0" anchor="t"/>
          <a:lstStyle/>
          <a:p>
            <a:pPr marL="0" indent="0">
              <a:lnSpc>
                <a:spcPts val="4000"/>
              </a:lnSpc>
              <a:buNone/>
            </a:pPr>
            <a:r>
              <a:rPr lang="en-US" sz="3200" dirty="0">
                <a:solidFill>
                  <a:srgbClr val="FBF3FA"/>
                </a:solidFill>
                <a:latin typeface="Fira Mono Medium" pitchFamily="34" charset="0"/>
                <a:ea typeface="Fira Mono Medium" pitchFamily="34" charset="-122"/>
                <a:cs typeface="Fira Mono Medium" pitchFamily="34" charset="-120"/>
              </a:rPr>
              <a:t>Future Enhancements: Pioneering the Future of ECG Technology</a:t>
            </a:r>
            <a:endParaRPr lang="en-US" sz="3200" dirty="0"/>
          </a:p>
        </p:txBody>
      </p:sp>
      <p:pic>
        <p:nvPicPr>
          <p:cNvPr id="5" name="Image 2" descr="preencoded.png"/>
          <p:cNvPicPr>
            <a:picLocks noChangeAspect="1"/>
          </p:cNvPicPr>
          <p:nvPr/>
        </p:nvPicPr>
        <p:blipFill>
          <a:blip r:embed="rId4"/>
          <a:stretch>
            <a:fillRect/>
          </a:stretch>
        </p:blipFill>
        <p:spPr>
          <a:xfrm>
            <a:off x="6059210" y="2051685"/>
            <a:ext cx="818317" cy="1309330"/>
          </a:xfrm>
          <a:prstGeom prst="rect">
            <a:avLst/>
          </a:prstGeom>
        </p:spPr>
      </p:pic>
      <p:sp>
        <p:nvSpPr>
          <p:cNvPr id="6" name="Text 1"/>
          <p:cNvSpPr/>
          <p:nvPr/>
        </p:nvSpPr>
        <p:spPr>
          <a:xfrm>
            <a:off x="7123033" y="2215277"/>
            <a:ext cx="3434477" cy="255627"/>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Fira Mono Medium" pitchFamily="34" charset="0"/>
                <a:ea typeface="Fira Mono Medium" pitchFamily="34" charset="-122"/>
                <a:cs typeface="Fira Mono Medium" pitchFamily="34" charset="-120"/>
              </a:rPr>
              <a:t>Machine Learning Integration</a:t>
            </a:r>
            <a:endParaRPr lang="en-US" sz="1600" dirty="0"/>
          </a:p>
        </p:txBody>
      </p:sp>
      <p:sp>
        <p:nvSpPr>
          <p:cNvPr id="7" name="Text 2"/>
          <p:cNvSpPr/>
          <p:nvPr/>
        </p:nvSpPr>
        <p:spPr>
          <a:xfrm>
            <a:off x="7123033" y="2569012"/>
            <a:ext cx="6934557" cy="523875"/>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Fira Sans" pitchFamily="34" charset="0"/>
                <a:ea typeface="Fira Sans" pitchFamily="34" charset="-122"/>
                <a:cs typeface="Fira Sans" pitchFamily="34" charset="-120"/>
              </a:rPr>
              <a:t>Integrating machine learning algorithms can further enhance the system's capabilities, enabling automatic ECG analysis, arrhythmia detection, and personalized patient monitoring.</a:t>
            </a:r>
            <a:endParaRPr lang="en-US" sz="1250" dirty="0"/>
          </a:p>
        </p:txBody>
      </p:sp>
      <p:pic>
        <p:nvPicPr>
          <p:cNvPr id="8" name="Image 3" descr="preencoded.png"/>
          <p:cNvPicPr>
            <a:picLocks noChangeAspect="1"/>
          </p:cNvPicPr>
          <p:nvPr/>
        </p:nvPicPr>
        <p:blipFill>
          <a:blip r:embed="rId5"/>
          <a:stretch>
            <a:fillRect/>
          </a:stretch>
        </p:blipFill>
        <p:spPr>
          <a:xfrm>
            <a:off x="6059210" y="3361015"/>
            <a:ext cx="818317" cy="1466731"/>
          </a:xfrm>
          <a:prstGeom prst="rect">
            <a:avLst/>
          </a:prstGeom>
        </p:spPr>
      </p:pic>
      <p:sp>
        <p:nvSpPr>
          <p:cNvPr id="9" name="Text 3"/>
          <p:cNvSpPr/>
          <p:nvPr/>
        </p:nvSpPr>
        <p:spPr>
          <a:xfrm>
            <a:off x="7123033" y="3524607"/>
            <a:ext cx="2575917" cy="255627"/>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Fira Mono Medium" pitchFamily="34" charset="0"/>
                <a:ea typeface="Fira Mono Medium" pitchFamily="34" charset="-122"/>
                <a:cs typeface="Fira Mono Medium" pitchFamily="34" charset="-120"/>
              </a:rPr>
              <a:t>Arrhythmia Simulation</a:t>
            </a:r>
            <a:endParaRPr lang="en-US" sz="1600" dirty="0"/>
          </a:p>
        </p:txBody>
      </p:sp>
      <p:sp>
        <p:nvSpPr>
          <p:cNvPr id="10" name="Text 4"/>
          <p:cNvSpPr/>
          <p:nvPr/>
        </p:nvSpPr>
        <p:spPr>
          <a:xfrm>
            <a:off x="7123033" y="3878342"/>
            <a:ext cx="6934557" cy="785813"/>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Fira Sans" pitchFamily="34" charset="0"/>
                <a:ea typeface="Fira Sans" pitchFamily="34" charset="-122"/>
                <a:cs typeface="Fira Sans" pitchFamily="34" charset="-120"/>
              </a:rPr>
              <a:t>Expanding the system to simulate various arrhythmias will provide invaluable training opportunities for medical professionals and researchers to understand and manage complex cardiac conditions.</a:t>
            </a:r>
            <a:endParaRPr lang="en-US" sz="1250" dirty="0"/>
          </a:p>
        </p:txBody>
      </p:sp>
      <p:pic>
        <p:nvPicPr>
          <p:cNvPr id="11" name="Image 4" descr="preencoded.png"/>
          <p:cNvPicPr>
            <a:picLocks noChangeAspect="1"/>
          </p:cNvPicPr>
          <p:nvPr/>
        </p:nvPicPr>
        <p:blipFill>
          <a:blip r:embed="rId6"/>
          <a:stretch>
            <a:fillRect/>
          </a:stretch>
        </p:blipFill>
        <p:spPr>
          <a:xfrm>
            <a:off x="6059210" y="4827746"/>
            <a:ext cx="818317" cy="1309330"/>
          </a:xfrm>
          <a:prstGeom prst="rect">
            <a:avLst/>
          </a:prstGeom>
        </p:spPr>
      </p:pic>
      <p:sp>
        <p:nvSpPr>
          <p:cNvPr id="12" name="Text 5"/>
          <p:cNvSpPr/>
          <p:nvPr/>
        </p:nvSpPr>
        <p:spPr>
          <a:xfrm>
            <a:off x="7123033" y="4991338"/>
            <a:ext cx="2943820" cy="255627"/>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Fira Mono Medium" pitchFamily="34" charset="0"/>
                <a:ea typeface="Fira Mono Medium" pitchFamily="34" charset="-122"/>
                <a:cs typeface="Fira Mono Medium" pitchFamily="34" charset="-120"/>
              </a:rPr>
              <a:t>Real-Time Data Streaming</a:t>
            </a:r>
            <a:endParaRPr lang="en-US" sz="1600" dirty="0"/>
          </a:p>
        </p:txBody>
      </p:sp>
      <p:sp>
        <p:nvSpPr>
          <p:cNvPr id="13" name="Text 6"/>
          <p:cNvSpPr/>
          <p:nvPr/>
        </p:nvSpPr>
        <p:spPr>
          <a:xfrm>
            <a:off x="7123033" y="5345073"/>
            <a:ext cx="6934557" cy="523875"/>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Fira Sans" pitchFamily="34" charset="0"/>
                <a:ea typeface="Fira Sans" pitchFamily="34" charset="-122"/>
                <a:cs typeface="Fira Sans" pitchFamily="34" charset="-120"/>
              </a:rPr>
              <a:t>Enabling real-time data streaming will facilitate dynamic ECG analysis, allowing for immediate insights into cardiac activity and potential interventions.</a:t>
            </a:r>
            <a:endParaRPr lang="en-US" sz="1250" dirty="0"/>
          </a:p>
        </p:txBody>
      </p:sp>
      <p:pic>
        <p:nvPicPr>
          <p:cNvPr id="14" name="Image 5" descr="preencoded.png"/>
          <p:cNvPicPr>
            <a:picLocks noChangeAspect="1"/>
          </p:cNvPicPr>
          <p:nvPr/>
        </p:nvPicPr>
        <p:blipFill>
          <a:blip r:embed="rId7"/>
          <a:stretch>
            <a:fillRect/>
          </a:stretch>
        </p:blipFill>
        <p:spPr>
          <a:xfrm>
            <a:off x="6059210" y="6137077"/>
            <a:ext cx="818317" cy="1309330"/>
          </a:xfrm>
          <a:prstGeom prst="rect">
            <a:avLst/>
          </a:prstGeom>
        </p:spPr>
      </p:pic>
      <p:sp>
        <p:nvSpPr>
          <p:cNvPr id="15" name="Text 7"/>
          <p:cNvSpPr/>
          <p:nvPr/>
        </p:nvSpPr>
        <p:spPr>
          <a:xfrm>
            <a:off x="7123033" y="6300668"/>
            <a:ext cx="2085261" cy="255627"/>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Fira Mono Medium" pitchFamily="34" charset="0"/>
                <a:ea typeface="Fira Mono Medium" pitchFamily="34" charset="-122"/>
                <a:cs typeface="Fira Mono Medium" pitchFamily="34" charset="-120"/>
              </a:rPr>
              <a:t>Cloud Integration</a:t>
            </a:r>
            <a:endParaRPr lang="en-US" sz="1600" dirty="0"/>
          </a:p>
        </p:txBody>
      </p:sp>
      <p:sp>
        <p:nvSpPr>
          <p:cNvPr id="16" name="Text 8"/>
          <p:cNvSpPr/>
          <p:nvPr/>
        </p:nvSpPr>
        <p:spPr>
          <a:xfrm>
            <a:off x="7123033" y="6654403"/>
            <a:ext cx="6934557" cy="523875"/>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Fira Sans" pitchFamily="34" charset="0"/>
                <a:ea typeface="Fira Sans" pitchFamily="34" charset="-122"/>
                <a:cs typeface="Fira Sans" pitchFamily="34" charset="-120"/>
              </a:rPr>
              <a:t>Integrating the system with cloud platforms will enhance data storage, accessibility, and collaborative research capabilities, fostering advancements in ECG technology.</a:t>
            </a:r>
            <a:endParaRPr lang="en-US" sz="1250" dirty="0"/>
          </a:p>
        </p:txBody>
      </p:sp>
      <p:sp>
        <p:nvSpPr>
          <p:cNvPr id="17" name="Rectangle 16">
            <a:extLst>
              <a:ext uri="{FF2B5EF4-FFF2-40B4-BE49-F238E27FC236}">
                <a16:creationId xmlns:a16="http://schemas.microsoft.com/office/drawing/2014/main" id="{B0E2FD34-2102-0DE8-F41B-2A03C501A40A}"/>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F922B6F3-1845-622D-0926-B61F9AB5CA4D}"/>
              </a:ext>
            </a:extLst>
          </p:cNvPr>
          <p:cNvPicPr>
            <a:picLocks noChangeAspect="1"/>
          </p:cNvPicPr>
          <p:nvPr/>
        </p:nvPicPr>
        <p:blipFill>
          <a:blip r:embed="rId8">
            <a:extLst>
              <a:ext uri="{837473B0-CC2E-450A-ABE3-18F120FF3D39}">
                <a1611:picAttrSrcUrl xmlns:a1611="http://schemas.microsoft.com/office/drawing/2016/11/main" r:id="rId9"/>
              </a:ext>
            </a:extLst>
          </a:blip>
          <a:srcRect l="19492" r="12729"/>
          <a:stretch/>
        </p:blipFill>
        <p:spPr>
          <a:xfrm>
            <a:off x="0" y="1385289"/>
            <a:ext cx="5813704" cy="58991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960483"/>
            <a:ext cx="4919305" cy="4308515"/>
          </a:xfrm>
          <a:prstGeom prst="rect">
            <a:avLst/>
          </a:prstGeom>
        </p:spPr>
      </p:pic>
      <p:sp>
        <p:nvSpPr>
          <p:cNvPr id="4" name="Text 0"/>
          <p:cNvSpPr/>
          <p:nvPr/>
        </p:nvSpPr>
        <p:spPr>
          <a:xfrm>
            <a:off x="793790" y="182975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ECG Signal Generation and Analysis System: A Comprehensive Overview</a:t>
            </a:r>
            <a:endParaRPr lang="en-US" sz="4450" dirty="0"/>
          </a:p>
        </p:txBody>
      </p:sp>
      <p:sp>
        <p:nvSpPr>
          <p:cNvPr id="5" name="Text 1"/>
          <p:cNvSpPr/>
          <p:nvPr/>
        </p:nvSpPr>
        <p:spPr>
          <a:xfrm>
            <a:off x="793790" y="42962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This presentation provides a detailed exploration of our ECG signal generation and analysis system. We'll delve into its core components, functionalities, and potential impact on various fields, including medical education, clinical research, and industrial applications.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Understanding the ECG: Fundamentals and Challenges</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ECG Basics</a:t>
            </a:r>
            <a:endParaRPr lang="en-US" sz="2200" dirty="0"/>
          </a:p>
        </p:txBody>
      </p:sp>
      <p:sp>
        <p:nvSpPr>
          <p:cNvPr id="4" name="Text 2"/>
          <p:cNvSpPr/>
          <p:nvPr/>
        </p:nvSpPr>
        <p:spPr>
          <a:xfrm>
            <a:off x="793790" y="402538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The Electrocardiogram (ECG) is a non-invasive test that measures the electrical activity of the heart. It's a cornerstone of cardiac diagnosis, capturing the heart's rhythm and electrical conduction patterns. The ECG waveform consists of distinct components, such as the P, Q, R, S, and T waves, each corresponding to specific electrical events within the heart.</a:t>
            </a:r>
            <a:endParaRPr lang="en-US" sz="1750" dirty="0"/>
          </a:p>
        </p:txBody>
      </p:sp>
      <p:sp>
        <p:nvSpPr>
          <p:cNvPr id="5" name="Text 3"/>
          <p:cNvSpPr/>
          <p:nvPr/>
        </p:nvSpPr>
        <p:spPr>
          <a:xfrm>
            <a:off x="7599521" y="3444240"/>
            <a:ext cx="2890480" cy="354330"/>
          </a:xfrm>
          <a:prstGeom prst="rect">
            <a:avLst/>
          </a:prstGeom>
          <a:noFill/>
          <a:ln/>
        </p:spPr>
        <p:txBody>
          <a:bodyPr wrap="none" lIns="0" tIns="0" rIns="0" bIns="0" rtlCol="0" anchor="t"/>
          <a:lstStyle/>
          <a:p>
            <a:pPr marL="0" indent="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Modern Challenges</a:t>
            </a:r>
            <a:endParaRPr lang="en-US" sz="2200" dirty="0"/>
          </a:p>
        </p:txBody>
      </p:sp>
      <p:sp>
        <p:nvSpPr>
          <p:cNvPr id="6" name="Text 4"/>
          <p:cNvSpPr/>
          <p:nvPr/>
        </p:nvSpPr>
        <p:spPr>
          <a:xfrm>
            <a:off x="7599521" y="4025384"/>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Existing ECG simulation systems often lack accuracy and customization. There's a growing need for realistic ECG generation, particularly for training medical professionals and conducting research. These simulations must incorporate physiological variability and mimic real-world ECG patterns.</a:t>
            </a:r>
            <a:endParaRPr lang="en-US" sz="1750" dirty="0"/>
          </a:p>
        </p:txBody>
      </p:sp>
      <p:sp>
        <p:nvSpPr>
          <p:cNvPr id="7" name="Rectangle 6">
            <a:extLst>
              <a:ext uri="{FF2B5EF4-FFF2-40B4-BE49-F238E27FC236}">
                <a16:creationId xmlns:a16="http://schemas.microsoft.com/office/drawing/2014/main" id="{FE039679-FCCF-C3D8-107F-E148C9C860EE}"/>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0"/>
          <p:cNvSpPr/>
          <p:nvPr/>
        </p:nvSpPr>
        <p:spPr>
          <a:xfrm>
            <a:off x="722352" y="753269"/>
            <a:ext cx="7699534" cy="1934528"/>
          </a:xfrm>
          <a:prstGeom prst="rect">
            <a:avLst/>
          </a:prstGeom>
          <a:noFill/>
          <a:ln/>
        </p:spPr>
        <p:txBody>
          <a:bodyPr wrap="square" lIns="0" tIns="0" rIns="0" bIns="0" rtlCol="0" anchor="t"/>
          <a:lstStyle/>
          <a:p>
            <a:pPr>
              <a:lnSpc>
                <a:spcPts val="5050"/>
              </a:lnSpc>
            </a:pPr>
            <a:r>
              <a:rPr lang="en-US" sz="3500" b="1" dirty="0">
                <a:solidFill>
                  <a:schemeClr val="bg1"/>
                </a:solidFill>
                <a:effectLst/>
                <a:latin typeface="Fira Mono Medium" panose="020B0609050000020004" pitchFamily="49" charset="0"/>
                <a:ea typeface="Fira Mono Medium" panose="020B0609050000020004" pitchFamily="49" charset="0"/>
              </a:rPr>
              <a:t>Significant features of ECG waveform:</a:t>
            </a:r>
            <a:endParaRPr lang="en-IN" sz="3500" b="1" dirty="0">
              <a:solidFill>
                <a:schemeClr val="bg1"/>
              </a:solidFill>
              <a:effectLst/>
              <a:latin typeface="Fira Mono Medium" panose="020B0609050000020004" pitchFamily="49" charset="0"/>
              <a:ea typeface="Fira Mono Medium" panose="020B0609050000020004" pitchFamily="49" charset="0"/>
            </a:endParaRPr>
          </a:p>
        </p:txBody>
      </p:sp>
      <p:sp>
        <p:nvSpPr>
          <p:cNvPr id="13" name="TextBox 12">
            <a:extLst>
              <a:ext uri="{FF2B5EF4-FFF2-40B4-BE49-F238E27FC236}">
                <a16:creationId xmlns:a16="http://schemas.microsoft.com/office/drawing/2014/main" id="{3C4054D4-134A-5F23-88BE-198C92D0145F}"/>
              </a:ext>
            </a:extLst>
          </p:cNvPr>
          <p:cNvSpPr txBox="1"/>
          <p:nvPr/>
        </p:nvSpPr>
        <p:spPr>
          <a:xfrm>
            <a:off x="722352" y="2357120"/>
            <a:ext cx="6481088" cy="5493812"/>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Times New Roman" panose="02020603050405020304" pitchFamily="18" charset="0"/>
              </a:rPr>
              <a:t>A typical scalar electrocardiographic lead is shown in Fig</a:t>
            </a:r>
            <a:r>
              <a:rPr lang="en-US" dirty="0">
                <a:solidFill>
                  <a:schemeClr val="bg1"/>
                </a:solidFill>
                <a:latin typeface="Times New Roman" panose="02020603050405020304" pitchFamily="18" charset="0"/>
                <a:ea typeface="Times New Roman" panose="02020603050405020304" pitchFamily="18" charset="0"/>
              </a:rPr>
              <a:t>ure</a:t>
            </a:r>
            <a:r>
              <a:rPr lang="en-US" sz="1800" dirty="0">
                <a:solidFill>
                  <a:schemeClr val="bg1"/>
                </a:solidFill>
                <a:effectLst/>
                <a:latin typeface="Times New Roman" panose="02020603050405020304" pitchFamily="18" charset="0"/>
                <a:ea typeface="Times New Roman" panose="02020603050405020304" pitchFamily="18" charset="0"/>
              </a:rPr>
              <a:t>, where the significant features of the waveform are the P, Q, R, S, and T waves, the duration of each wave, and certain time intervals such as the P-R, S-T, and Q-T intervals.</a:t>
            </a:r>
          </a:p>
          <a:p>
            <a:pPr algn="just">
              <a:lnSpc>
                <a:spcPct val="150000"/>
              </a:lnSpc>
            </a:pPr>
            <a:r>
              <a:rPr lang="en-US" sz="1800" b="1" dirty="0">
                <a:solidFill>
                  <a:schemeClr val="bg1"/>
                </a:solidFill>
                <a:effectLst/>
                <a:latin typeface="Times New Roman" panose="02020603050405020304" pitchFamily="18" charset="0"/>
                <a:ea typeface="Times New Roman" panose="02020603050405020304" pitchFamily="18" charset="0"/>
              </a:rPr>
              <a:t>Main features of this simulator</a:t>
            </a:r>
            <a:r>
              <a:rPr lang="en-US" sz="1800" dirty="0">
                <a:solidFill>
                  <a:schemeClr val="bg1"/>
                </a:solidFill>
                <a:effectLst/>
                <a:latin typeface="Times New Roman" panose="02020603050405020304" pitchFamily="18" charset="0"/>
                <a:ea typeface="Times New Roman" panose="02020603050405020304" pitchFamily="18" charset="0"/>
              </a:rPr>
              <a:t>:</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Any value of heart beat can be set</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Any value of intervals between the peaks (ex-PR interval) can be set</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Any value of amplitude can be set for each of the peaks</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Fibrillation can be simulated</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Noise due to the electrodes can be simulated</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Heart pulse of the particular ECG wave form can be represented in a separate graph</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pic>
        <p:nvPicPr>
          <p:cNvPr id="2050" name="Picture 2">
            <a:extLst>
              <a:ext uri="{FF2B5EF4-FFF2-40B4-BE49-F238E27FC236}">
                <a16:creationId xmlns:a16="http://schemas.microsoft.com/office/drawing/2014/main" id="{970C22CE-177A-9673-72B8-5C6F01005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799" y="2385734"/>
            <a:ext cx="6710207" cy="345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68910E1-66FA-7603-11B4-51C7DA2A341B}"/>
              </a:ext>
            </a:extLst>
          </p:cNvPr>
          <p:cNvSpPr txBox="1"/>
          <p:nvPr/>
        </p:nvSpPr>
        <p:spPr>
          <a:xfrm>
            <a:off x="9821731" y="5992322"/>
            <a:ext cx="3373120" cy="369332"/>
          </a:xfrm>
          <a:prstGeom prst="rect">
            <a:avLst/>
          </a:prstGeom>
          <a:noFill/>
        </p:spPr>
        <p:txBody>
          <a:bodyPr wrap="square" rtlCol="0">
            <a:spAutoFit/>
          </a:bodyPr>
          <a:lstStyle/>
          <a:p>
            <a:r>
              <a:rPr lang="en-US" sz="1800" b="1" dirty="0">
                <a:solidFill>
                  <a:schemeClr val="bg1"/>
                </a:solidFill>
                <a:effectLst/>
                <a:latin typeface="Times New Roman" panose="02020603050405020304" pitchFamily="18" charset="0"/>
                <a:ea typeface="Times New Roman" panose="02020603050405020304" pitchFamily="18" charset="0"/>
              </a:rPr>
              <a:t>Typical ECG signal</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FA8AA93D-9F44-1DBD-68EF-5E600C1DC579}"/>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A620B-7139-2616-66D0-8B146E1A124B}"/>
              </a:ext>
            </a:extLst>
          </p:cNvPr>
          <p:cNvSpPr txBox="1"/>
          <p:nvPr/>
        </p:nvSpPr>
        <p:spPr>
          <a:xfrm>
            <a:off x="360382" y="1069991"/>
            <a:ext cx="8202705" cy="4989186"/>
          </a:xfrm>
          <a:prstGeom prst="rect">
            <a:avLst/>
          </a:prstGeom>
          <a:noFill/>
        </p:spPr>
        <p:txBody>
          <a:bodyPr wrap="square">
            <a:spAutoFit/>
          </a:bodyPr>
          <a:lstStyle/>
          <a:p>
            <a:pPr algn="l"/>
            <a:r>
              <a:rPr lang="en-IN" sz="3500" b="0" i="0" dirty="0">
                <a:solidFill>
                  <a:schemeClr val="bg1"/>
                </a:solidFill>
                <a:effectLst/>
                <a:latin typeface="Fira Mono Medium" panose="020B0609050000020004" pitchFamily="49" charset="0"/>
                <a:ea typeface="Fira Mono Medium" panose="020B0609050000020004" pitchFamily="49" charset="0"/>
              </a:rPr>
              <a:t>Normal ECG values for waves and intervals are as follows:</a:t>
            </a:r>
          </a:p>
          <a:p>
            <a:pPr algn="l"/>
            <a:endParaRPr lang="en-IN" sz="3500" b="0" i="0" dirty="0">
              <a:solidFill>
                <a:schemeClr val="bg1"/>
              </a:solidFill>
              <a:effectLst/>
              <a:latin typeface="Fira Mono Medium" panose="020B0609050000020004" pitchFamily="49" charset="0"/>
              <a:ea typeface="Fira Mono Medium" panose="020B0609050000020004" pitchFamily="49" charset="0"/>
            </a:endParaRPr>
          </a:p>
          <a:p>
            <a:pPr algn="l">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a:t>
            </a:r>
            <a:r>
              <a:rPr lang="en-IN" b="0" i="0" dirty="0">
                <a:solidFill>
                  <a:schemeClr val="bg1"/>
                </a:solidFill>
                <a:effectLst/>
                <a:latin typeface="Times New Roman" panose="02020603050405020304" pitchFamily="18" charset="0"/>
                <a:cs typeface="Times New Roman" panose="02020603050405020304" pitchFamily="18" charset="0"/>
              </a:rPr>
              <a:t>R interval: 0.6-1.2 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P wave: 80 milliseconds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PR interval: 120-200 milliseconds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PR segment: 50-120 milliseconds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QRS complex: 80-100 milliseconds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ST segment: 80-120 milliseconds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T wave: 160 milliseconds</a:t>
            </a:r>
          </a:p>
          <a:p>
            <a:pPr algn="l">
              <a:lnSpc>
                <a:spcPct val="150000"/>
              </a:lnSpc>
              <a:buFont typeface="Arial" panose="020B0604020202020204" pitchFamily="34" charset="0"/>
              <a:buChar char="•"/>
            </a:pPr>
            <a:r>
              <a:rPr lang="en-IN" b="0" i="0" dirty="0">
                <a:solidFill>
                  <a:schemeClr val="bg1"/>
                </a:solidFill>
                <a:effectLst/>
                <a:latin typeface="Times New Roman" panose="02020603050405020304" pitchFamily="18" charset="0"/>
                <a:cs typeface="Times New Roman" panose="02020603050405020304" pitchFamily="18" charset="0"/>
              </a:rPr>
              <a:t>QT interval: 420 milliseconds or less if heart rate is 60 beats per minute (bpm)</a:t>
            </a:r>
          </a:p>
        </p:txBody>
      </p:sp>
      <p:sp>
        <p:nvSpPr>
          <p:cNvPr id="4" name="Rectangle 3">
            <a:extLst>
              <a:ext uri="{FF2B5EF4-FFF2-40B4-BE49-F238E27FC236}">
                <a16:creationId xmlns:a16="http://schemas.microsoft.com/office/drawing/2014/main" id="{304DDF04-0C90-7A10-A504-565046904E46}"/>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The ECG Trace">
            <a:extLst>
              <a:ext uri="{FF2B5EF4-FFF2-40B4-BE49-F238E27FC236}">
                <a16:creationId xmlns:a16="http://schemas.microsoft.com/office/drawing/2014/main" id="{9A6C4AFB-7F93-EA2C-ACDE-21C53C06B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9303" y="1215614"/>
            <a:ext cx="5050715" cy="505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45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460BC9-87A1-89AE-F5DD-450A0691358D}"/>
              </a:ext>
            </a:extLst>
          </p:cNvPr>
          <p:cNvSpPr txBox="1"/>
          <p:nvPr/>
        </p:nvSpPr>
        <p:spPr>
          <a:xfrm>
            <a:off x="599440" y="498043"/>
            <a:ext cx="9184640" cy="6924973"/>
          </a:xfrm>
          <a:prstGeom prst="rect">
            <a:avLst/>
          </a:prstGeom>
          <a:noFill/>
        </p:spPr>
        <p:txBody>
          <a:bodyPr wrap="square" rtlCol="0">
            <a:spAutoFit/>
          </a:bodyPr>
          <a:lstStyle/>
          <a:p>
            <a:pPr algn="just">
              <a:lnSpc>
                <a:spcPct val="150000"/>
              </a:lnSpc>
            </a:pPr>
            <a:r>
              <a:rPr lang="en-US" sz="4400" b="1" dirty="0">
                <a:solidFill>
                  <a:schemeClr val="bg1"/>
                </a:solidFill>
                <a:effectLst/>
                <a:latin typeface="Fira Mono Medium" panose="020B0609050000020004" pitchFamily="49" charset="0"/>
                <a:ea typeface="Fira Mono Medium" panose="020B0609050000020004" pitchFamily="49" charset="0"/>
              </a:rPr>
              <a:t>Principle:</a:t>
            </a:r>
            <a:endParaRPr lang="en-IN" sz="4400" dirty="0">
              <a:solidFill>
                <a:schemeClr val="bg1"/>
              </a:solidFill>
              <a:effectLst/>
              <a:latin typeface="Fira Mono Medium" panose="020B0609050000020004" pitchFamily="49" charset="0"/>
              <a:ea typeface="Fira Mono Medium" panose="020B0609050000020004" pitchFamily="49" charset="0"/>
            </a:endParaRPr>
          </a:p>
          <a:p>
            <a:pPr algn="just">
              <a:lnSpc>
                <a:spcPct val="150000"/>
              </a:lnSpc>
            </a:pPr>
            <a:r>
              <a:rPr lang="en-US" sz="2400" b="1" dirty="0">
                <a:solidFill>
                  <a:schemeClr val="bg1"/>
                </a:solidFill>
                <a:effectLst/>
                <a:latin typeface="Times New Roman" panose="02020603050405020304" pitchFamily="18" charset="0"/>
                <a:ea typeface="Times New Roman" panose="02020603050405020304" pitchFamily="18" charset="0"/>
              </a:rPr>
              <a:t>Fourier series</a:t>
            </a:r>
            <a:endParaRPr lang="en-IN" sz="24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1800" b="1"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Any periodic functions which satisfy </a:t>
            </a:r>
            <a:r>
              <a:rPr lang="en-US" sz="1800" dirty="0" err="1">
                <a:solidFill>
                  <a:schemeClr val="bg1"/>
                </a:solidFill>
                <a:effectLst/>
                <a:latin typeface="Times New Roman" panose="02020603050405020304" pitchFamily="18" charset="0"/>
                <a:ea typeface="Times New Roman" panose="02020603050405020304" pitchFamily="18" charset="0"/>
              </a:rPr>
              <a:t>dirichlet’s</a:t>
            </a:r>
            <a:r>
              <a:rPr lang="en-US" sz="1800" dirty="0">
                <a:solidFill>
                  <a:schemeClr val="bg1"/>
                </a:solidFill>
                <a:effectLst/>
                <a:latin typeface="Times New Roman" panose="02020603050405020304" pitchFamily="18" charset="0"/>
                <a:ea typeface="Times New Roman" panose="02020603050405020304" pitchFamily="18" charset="0"/>
              </a:rPr>
              <a:t> condition can be expressed as a series of scaled magnitudes of sin and cos terms of  frequencies which occur as a multiple of fundamental frequency.</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f (x) = (</a:t>
            </a:r>
            <a:r>
              <a:rPr lang="en-US" sz="1800" dirty="0" err="1">
                <a:solidFill>
                  <a:schemeClr val="bg1"/>
                </a:solidFill>
                <a:effectLst/>
                <a:latin typeface="Times New Roman" panose="02020603050405020304" pitchFamily="18" charset="0"/>
                <a:ea typeface="Times New Roman" panose="02020603050405020304" pitchFamily="18" charset="0"/>
              </a:rPr>
              <a:t>a</a:t>
            </a:r>
            <a:r>
              <a:rPr lang="en-US" sz="1800" baseline="-25000" dirty="0" err="1">
                <a:solidFill>
                  <a:schemeClr val="bg1"/>
                </a:solidFill>
                <a:effectLst/>
                <a:latin typeface="Times New Roman" panose="02020603050405020304" pitchFamily="18" charset="0"/>
                <a:ea typeface="Times New Roman" panose="02020603050405020304" pitchFamily="18" charset="0"/>
              </a:rPr>
              <a:t>o</a:t>
            </a:r>
            <a:r>
              <a:rPr lang="en-US" sz="1800" dirty="0">
                <a:solidFill>
                  <a:schemeClr val="bg1"/>
                </a:solidFill>
                <a:effectLst/>
                <a:latin typeface="Times New Roman" panose="02020603050405020304" pitchFamily="18" charset="0"/>
                <a:ea typeface="Times New Roman" panose="02020603050405020304" pitchFamily="18" charset="0"/>
              </a:rPr>
              <a:t>/2) + Σ a</a:t>
            </a:r>
            <a:r>
              <a:rPr lang="en-US" sz="1800" baseline="-25000" dirty="0">
                <a:solidFill>
                  <a:schemeClr val="bg1"/>
                </a:solidFill>
                <a:effectLst/>
                <a:latin typeface="Times New Roman" panose="02020603050405020304" pitchFamily="18" charset="0"/>
                <a:ea typeface="Times New Roman" panose="02020603050405020304" pitchFamily="18" charset="0"/>
              </a:rPr>
              <a:t>n</a:t>
            </a:r>
            <a:r>
              <a:rPr lang="en-US" sz="1800" dirty="0">
                <a:solidFill>
                  <a:schemeClr val="bg1"/>
                </a:solidFill>
                <a:effectLst/>
                <a:latin typeface="Times New Roman" panose="02020603050405020304" pitchFamily="18" charset="0"/>
                <a:ea typeface="Times New Roman" panose="02020603050405020304" pitchFamily="18" charset="0"/>
              </a:rPr>
              <a:t> cos (nπx / </a:t>
            </a:r>
            <a:r>
              <a:rPr lang="en-US" sz="1800" dirty="0">
                <a:solidFill>
                  <a:schemeClr val="bg1"/>
                </a:solidFill>
                <a:effectLst/>
                <a:latin typeface="Courier"/>
                <a:ea typeface="Times New Roman" panose="02020603050405020304" pitchFamily="18" charset="0"/>
                <a:cs typeface="Estrangelo Edessa"/>
              </a:rPr>
              <a:t>l</a:t>
            </a:r>
            <a:r>
              <a:rPr lang="en-US" sz="1800" dirty="0">
                <a:solidFill>
                  <a:schemeClr val="bg1"/>
                </a:solidFill>
                <a:effectLst/>
                <a:latin typeface="Times New Roman" panose="02020603050405020304" pitchFamily="18" charset="0"/>
                <a:ea typeface="Times New Roman" panose="02020603050405020304" pitchFamily="18" charset="0"/>
              </a:rPr>
              <a:t>) + Σ b</a:t>
            </a:r>
            <a:r>
              <a:rPr lang="en-US" sz="1800" baseline="-25000" dirty="0">
                <a:solidFill>
                  <a:schemeClr val="bg1"/>
                </a:solidFill>
                <a:effectLst/>
                <a:latin typeface="Times New Roman" panose="02020603050405020304" pitchFamily="18" charset="0"/>
                <a:ea typeface="Times New Roman" panose="02020603050405020304" pitchFamily="18" charset="0"/>
              </a:rPr>
              <a:t>n</a:t>
            </a:r>
            <a:r>
              <a:rPr lang="en-US" sz="1800" dirty="0">
                <a:solidFill>
                  <a:schemeClr val="bg1"/>
                </a:solidFill>
                <a:effectLst/>
                <a:latin typeface="Times New Roman" panose="02020603050405020304" pitchFamily="18" charset="0"/>
                <a:ea typeface="Times New Roman" panose="02020603050405020304" pitchFamily="18" charset="0"/>
              </a:rPr>
              <a:t> sin (nπx / </a:t>
            </a:r>
            <a:r>
              <a:rPr lang="en-US" sz="1800" dirty="0">
                <a:solidFill>
                  <a:schemeClr val="bg1"/>
                </a:solidFill>
                <a:effectLst/>
                <a:latin typeface="Courier"/>
                <a:ea typeface="Times New Roman" panose="02020603050405020304" pitchFamily="18" charset="0"/>
                <a:cs typeface="Estrangelo Edessa"/>
              </a:rPr>
              <a:t>l</a:t>
            </a:r>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n=1                                                 n=1</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err="1">
                <a:solidFill>
                  <a:schemeClr val="bg1"/>
                </a:solidFill>
                <a:effectLst/>
                <a:latin typeface="Times New Roman" panose="02020603050405020304" pitchFamily="18" charset="0"/>
                <a:ea typeface="Times New Roman" panose="02020603050405020304" pitchFamily="18" charset="0"/>
              </a:rPr>
              <a:t>a</a:t>
            </a:r>
            <a:r>
              <a:rPr lang="en-US" sz="1800" baseline="-25000" dirty="0" err="1">
                <a:solidFill>
                  <a:schemeClr val="bg1"/>
                </a:solidFill>
                <a:effectLst/>
                <a:latin typeface="Times New Roman" panose="02020603050405020304" pitchFamily="18" charset="0"/>
                <a:ea typeface="Times New Roman" panose="02020603050405020304" pitchFamily="18" charset="0"/>
              </a:rPr>
              <a:t>o</a:t>
            </a:r>
            <a:r>
              <a:rPr lang="en-US" sz="1800" dirty="0">
                <a:solidFill>
                  <a:schemeClr val="bg1"/>
                </a:solidFill>
                <a:effectLst/>
                <a:latin typeface="Times New Roman" panose="02020603050405020304" pitchFamily="18" charset="0"/>
                <a:ea typeface="Times New Roman" panose="02020603050405020304" pitchFamily="18" charset="0"/>
              </a:rPr>
              <a:t> =  (1/ </a:t>
            </a:r>
            <a:r>
              <a:rPr lang="en-US" sz="1800" dirty="0">
                <a:solidFill>
                  <a:schemeClr val="bg1"/>
                </a:solidFill>
                <a:effectLst/>
                <a:latin typeface="Courier"/>
                <a:ea typeface="Times New Roman" panose="02020603050405020304" pitchFamily="18" charset="0"/>
              </a:rPr>
              <a:t>l</a:t>
            </a:r>
            <a:r>
              <a:rPr lang="en-US" sz="1800" dirty="0">
                <a:solidFill>
                  <a:schemeClr val="bg1"/>
                </a:solidFill>
                <a:effectLst/>
                <a:latin typeface="Times New Roman" panose="02020603050405020304" pitchFamily="18" charset="0"/>
                <a:ea typeface="Times New Roman" panose="02020603050405020304" pitchFamily="18" charset="0"/>
              </a:rPr>
              <a:t> ) ∫ f (x) dx                                   , T = 2</a:t>
            </a:r>
            <a:r>
              <a:rPr lang="en-US" sz="1800" dirty="0">
                <a:solidFill>
                  <a:schemeClr val="bg1"/>
                </a:solidFill>
                <a:effectLst/>
                <a:latin typeface="Courier"/>
                <a:ea typeface="Times New Roman" panose="02020603050405020304" pitchFamily="18" charset="0"/>
              </a:rPr>
              <a:t>l             --</a:t>
            </a:r>
            <a:r>
              <a:rPr lang="en-US" sz="1800" dirty="0">
                <a:solidFill>
                  <a:schemeClr val="bg1"/>
                </a:solidFill>
                <a:effectLst/>
                <a:latin typeface="Courier"/>
                <a:ea typeface="Times New Roman" panose="02020603050405020304" pitchFamily="18" charset="0"/>
                <a:sym typeface="Wingdings" panose="05000000000000000000" pitchFamily="2" charset="2"/>
              </a:rPr>
              <a:t></a:t>
            </a:r>
            <a:r>
              <a:rPr lang="en-US" sz="1800" dirty="0">
                <a:solidFill>
                  <a:schemeClr val="bg1"/>
                </a:solidFill>
                <a:effectLst/>
                <a:latin typeface="Courier"/>
                <a:ea typeface="Times New Roman" panose="02020603050405020304" pitchFamily="18" charset="0"/>
              </a:rPr>
              <a:t> (1)</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T</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a</a:t>
            </a:r>
            <a:r>
              <a:rPr lang="en-US" sz="1800" baseline="-25000" dirty="0">
                <a:solidFill>
                  <a:schemeClr val="bg1"/>
                </a:solidFill>
                <a:effectLst/>
                <a:latin typeface="Times New Roman" panose="02020603050405020304" pitchFamily="18" charset="0"/>
                <a:ea typeface="Times New Roman" panose="02020603050405020304" pitchFamily="18" charset="0"/>
              </a:rPr>
              <a:t>n</a:t>
            </a:r>
            <a:r>
              <a:rPr lang="en-US" sz="1800" dirty="0">
                <a:solidFill>
                  <a:schemeClr val="bg1"/>
                </a:solidFill>
                <a:effectLst/>
                <a:latin typeface="Times New Roman" panose="02020603050405020304" pitchFamily="18" charset="0"/>
                <a:ea typeface="Times New Roman" panose="02020603050405020304" pitchFamily="18" charset="0"/>
              </a:rPr>
              <a:t> =  (1/ </a:t>
            </a:r>
            <a:r>
              <a:rPr lang="en-US" sz="1800" dirty="0">
                <a:solidFill>
                  <a:schemeClr val="bg1"/>
                </a:solidFill>
                <a:effectLst/>
                <a:latin typeface="Courier"/>
                <a:ea typeface="Times New Roman" panose="02020603050405020304" pitchFamily="18" charset="0"/>
              </a:rPr>
              <a:t>l</a:t>
            </a:r>
            <a:r>
              <a:rPr lang="en-US" sz="1800" dirty="0">
                <a:solidFill>
                  <a:schemeClr val="bg1"/>
                </a:solidFill>
                <a:effectLst/>
                <a:latin typeface="Times New Roman" panose="02020603050405020304" pitchFamily="18" charset="0"/>
                <a:ea typeface="Times New Roman" panose="02020603050405020304" pitchFamily="18" charset="0"/>
              </a:rPr>
              <a:t> ) ∫ f (x) cos (nπx / </a:t>
            </a:r>
            <a:r>
              <a:rPr lang="en-US" sz="1800" dirty="0">
                <a:solidFill>
                  <a:schemeClr val="bg1"/>
                </a:solidFill>
                <a:effectLst/>
                <a:latin typeface="Courier"/>
                <a:ea typeface="Times New Roman" panose="02020603050405020304" pitchFamily="18" charset="0"/>
                <a:cs typeface="Estrangelo Edessa"/>
              </a:rPr>
              <a:t>l</a:t>
            </a:r>
            <a:r>
              <a:rPr lang="en-US" sz="1800" dirty="0">
                <a:solidFill>
                  <a:schemeClr val="bg1"/>
                </a:solidFill>
                <a:effectLst/>
                <a:latin typeface="Times New Roman" panose="02020603050405020304" pitchFamily="18" charset="0"/>
                <a:ea typeface="Times New Roman" panose="02020603050405020304" pitchFamily="18" charset="0"/>
              </a:rPr>
              <a:t>) dx             , n = 1,2,3….                        </a:t>
            </a:r>
            <a:r>
              <a:rPr lang="en-US" sz="1800" dirty="0">
                <a:solidFill>
                  <a:schemeClr val="bg1"/>
                </a:solidFill>
                <a:effectLst/>
                <a:latin typeface="Courier"/>
                <a:ea typeface="Times New Roman" panose="02020603050405020304" pitchFamily="18" charset="0"/>
              </a:rPr>
              <a:t>--</a:t>
            </a:r>
            <a:r>
              <a:rPr lang="en-US" sz="1800" dirty="0">
                <a:solidFill>
                  <a:schemeClr val="bg1"/>
                </a:solidFill>
                <a:effectLst/>
                <a:latin typeface="Courier"/>
                <a:ea typeface="Times New Roman" panose="02020603050405020304" pitchFamily="18" charset="0"/>
                <a:sym typeface="Wingdings" panose="05000000000000000000" pitchFamily="2" charset="2"/>
              </a:rPr>
              <a:t></a:t>
            </a:r>
            <a:r>
              <a:rPr lang="en-US" sz="1800" dirty="0">
                <a:solidFill>
                  <a:schemeClr val="bg1"/>
                </a:solidFill>
                <a:effectLst/>
                <a:latin typeface="Courier"/>
                <a:ea typeface="Times New Roman" panose="02020603050405020304" pitchFamily="18" charset="0"/>
              </a:rPr>
              <a:t> (2)</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T</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b</a:t>
            </a:r>
            <a:r>
              <a:rPr lang="en-US" sz="1800" baseline="-25000" dirty="0">
                <a:solidFill>
                  <a:schemeClr val="bg1"/>
                </a:solidFill>
                <a:effectLst/>
                <a:latin typeface="Times New Roman" panose="02020603050405020304" pitchFamily="18" charset="0"/>
                <a:ea typeface="Times New Roman" panose="02020603050405020304" pitchFamily="18" charset="0"/>
              </a:rPr>
              <a:t>n</a:t>
            </a:r>
            <a:r>
              <a:rPr lang="en-US" sz="1800" dirty="0">
                <a:solidFill>
                  <a:schemeClr val="bg1"/>
                </a:solidFill>
                <a:effectLst/>
                <a:latin typeface="Times New Roman" panose="02020603050405020304" pitchFamily="18" charset="0"/>
                <a:ea typeface="Times New Roman" panose="02020603050405020304" pitchFamily="18" charset="0"/>
              </a:rPr>
              <a:t> =  (1/ </a:t>
            </a:r>
            <a:r>
              <a:rPr lang="en-US" sz="1800" dirty="0">
                <a:solidFill>
                  <a:schemeClr val="bg1"/>
                </a:solidFill>
                <a:effectLst/>
                <a:latin typeface="Courier"/>
                <a:ea typeface="Times New Roman" panose="02020603050405020304" pitchFamily="18" charset="0"/>
              </a:rPr>
              <a:t>l</a:t>
            </a:r>
            <a:r>
              <a:rPr lang="en-US" sz="1800" dirty="0">
                <a:solidFill>
                  <a:schemeClr val="bg1"/>
                </a:solidFill>
                <a:effectLst/>
                <a:latin typeface="Times New Roman" panose="02020603050405020304" pitchFamily="18" charset="0"/>
                <a:ea typeface="Times New Roman" panose="02020603050405020304" pitchFamily="18" charset="0"/>
              </a:rPr>
              <a:t> ) ∫ f (x) sin (nπx / </a:t>
            </a:r>
            <a:r>
              <a:rPr lang="en-US" sz="1800" dirty="0">
                <a:solidFill>
                  <a:schemeClr val="bg1"/>
                </a:solidFill>
                <a:effectLst/>
                <a:latin typeface="Courier"/>
                <a:ea typeface="Times New Roman" panose="02020603050405020304" pitchFamily="18" charset="0"/>
                <a:cs typeface="Estrangelo Edessa"/>
              </a:rPr>
              <a:t>l</a:t>
            </a:r>
            <a:r>
              <a:rPr lang="en-US" sz="1800" dirty="0">
                <a:solidFill>
                  <a:schemeClr val="bg1"/>
                </a:solidFill>
                <a:effectLst/>
                <a:latin typeface="Times New Roman" panose="02020603050405020304" pitchFamily="18" charset="0"/>
                <a:ea typeface="Times New Roman" panose="02020603050405020304" pitchFamily="18" charset="0"/>
              </a:rPr>
              <a:t>) dx             , n = 1,2,3….                      </a:t>
            </a:r>
            <a:r>
              <a:rPr lang="en-US" sz="1800" dirty="0">
                <a:solidFill>
                  <a:schemeClr val="bg1"/>
                </a:solidFill>
                <a:effectLst/>
                <a:latin typeface="Courier"/>
                <a:ea typeface="Times New Roman" panose="02020603050405020304" pitchFamily="18" charset="0"/>
              </a:rPr>
              <a:t>--</a:t>
            </a:r>
            <a:r>
              <a:rPr lang="en-US" sz="1800" dirty="0">
                <a:solidFill>
                  <a:schemeClr val="bg1"/>
                </a:solidFill>
                <a:effectLst/>
                <a:latin typeface="Courier"/>
                <a:ea typeface="Times New Roman" panose="02020603050405020304" pitchFamily="18" charset="0"/>
                <a:sym typeface="Wingdings" panose="05000000000000000000" pitchFamily="2" charset="2"/>
              </a:rPr>
              <a:t></a:t>
            </a:r>
            <a:r>
              <a:rPr lang="en-US" sz="1800" dirty="0">
                <a:solidFill>
                  <a:schemeClr val="bg1"/>
                </a:solidFill>
                <a:effectLst/>
                <a:latin typeface="Courier"/>
                <a:ea typeface="Times New Roman" panose="02020603050405020304" pitchFamily="18" charset="0"/>
              </a:rPr>
              <a:t>  (3)</a:t>
            </a:r>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                   T</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pic>
        <p:nvPicPr>
          <p:cNvPr id="4" name="Picture 3">
            <a:extLst>
              <a:ext uri="{FF2B5EF4-FFF2-40B4-BE49-F238E27FC236}">
                <a16:creationId xmlns:a16="http://schemas.microsoft.com/office/drawing/2014/main" id="{D3E8EDCF-8FB4-3F5C-F089-D87B8EE47F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20960" y="410384"/>
            <a:ext cx="3810000" cy="6781800"/>
          </a:xfrm>
          <a:prstGeom prst="rect">
            <a:avLst/>
          </a:prstGeom>
        </p:spPr>
      </p:pic>
      <p:sp>
        <p:nvSpPr>
          <p:cNvPr id="6" name="Rectangle 5">
            <a:extLst>
              <a:ext uri="{FF2B5EF4-FFF2-40B4-BE49-F238E27FC236}">
                <a16:creationId xmlns:a16="http://schemas.microsoft.com/office/drawing/2014/main" id="{3E70199F-0FDB-82C3-9382-B3A2F59BFE54}"/>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944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6D7DD8-C59C-9314-A3A3-07F3D5D01B41}"/>
              </a:ext>
            </a:extLst>
          </p:cNvPr>
          <p:cNvSpPr txBox="1"/>
          <p:nvPr/>
        </p:nvSpPr>
        <p:spPr>
          <a:xfrm>
            <a:off x="3718560" y="23086"/>
            <a:ext cx="5576047" cy="630942"/>
          </a:xfrm>
          <a:prstGeom prst="rect">
            <a:avLst/>
          </a:prstGeom>
          <a:noFill/>
        </p:spPr>
        <p:txBody>
          <a:bodyPr wrap="square" rtlCol="0">
            <a:spAutoFit/>
          </a:bodyPr>
          <a:lstStyle/>
          <a:p>
            <a:pPr algn="ctr"/>
            <a:r>
              <a:rPr lang="en-IN" sz="3500" b="1" dirty="0">
                <a:solidFill>
                  <a:schemeClr val="bg1"/>
                </a:solidFill>
                <a:latin typeface="Fira Mono Medium" panose="020B0609050000020004" pitchFamily="49" charset="0"/>
                <a:ea typeface="Fira Mono Medium" panose="020B0609050000020004" pitchFamily="49" charset="0"/>
                <a:cs typeface="Times New Roman" panose="02020603050405020304" pitchFamily="18" charset="0"/>
              </a:rPr>
              <a:t>Code Implementation</a:t>
            </a:r>
          </a:p>
        </p:txBody>
      </p:sp>
      <p:sp>
        <p:nvSpPr>
          <p:cNvPr id="5" name="TextBox 4">
            <a:extLst>
              <a:ext uri="{FF2B5EF4-FFF2-40B4-BE49-F238E27FC236}">
                <a16:creationId xmlns:a16="http://schemas.microsoft.com/office/drawing/2014/main" id="{CF30C61E-0FDF-3EC9-EC2A-FB01F89CC5FA}"/>
              </a:ext>
            </a:extLst>
          </p:cNvPr>
          <p:cNvSpPr txBox="1"/>
          <p:nvPr/>
        </p:nvSpPr>
        <p:spPr>
          <a:xfrm>
            <a:off x="255793" y="573655"/>
            <a:ext cx="6338047" cy="7632859"/>
          </a:xfrm>
          <a:prstGeom prst="rect">
            <a:avLst/>
          </a:prstGeom>
          <a:noFill/>
        </p:spPr>
        <p:txBody>
          <a:bodyPr wrap="square" rtlCol="0">
            <a:spAutoFit/>
          </a:bodyPr>
          <a:lstStyle/>
          <a:p>
            <a:r>
              <a:rPr lang="en-IN" sz="1400" i="1" dirty="0">
                <a:solidFill>
                  <a:schemeClr val="bg1"/>
                </a:solidFill>
                <a:latin typeface="Times New Roman" panose="02020603050405020304" pitchFamily="18" charset="0"/>
                <a:cs typeface="Times New Roman" panose="02020603050405020304" pitchFamily="18" charset="0"/>
              </a:rPr>
              <a:t>% ECG Signal Generation and Analysis</a:t>
            </a:r>
          </a:p>
          <a:p>
            <a:r>
              <a:rPr lang="en-IN" sz="1400" dirty="0">
                <a:solidFill>
                  <a:schemeClr val="bg1"/>
                </a:solidFill>
                <a:latin typeface="Times New Roman" panose="02020603050405020304" pitchFamily="18" charset="0"/>
                <a:cs typeface="Times New Roman" panose="02020603050405020304" pitchFamily="18" charset="0"/>
              </a:rPr>
              <a:t>clear;</a:t>
            </a:r>
          </a:p>
          <a:p>
            <a:r>
              <a:rPr lang="en-IN" sz="1400" dirty="0">
                <a:solidFill>
                  <a:schemeClr val="bg1"/>
                </a:solidFill>
                <a:latin typeface="Times New Roman" panose="02020603050405020304" pitchFamily="18" charset="0"/>
                <a:cs typeface="Times New Roman" panose="02020603050405020304" pitchFamily="18" charset="0"/>
              </a:rPr>
              <a:t>close all;</a:t>
            </a:r>
          </a:p>
          <a:p>
            <a:r>
              <a:rPr lang="en-IN" sz="1400" dirty="0" err="1">
                <a:solidFill>
                  <a:schemeClr val="bg1"/>
                </a:solidFill>
                <a:latin typeface="Times New Roman" panose="02020603050405020304" pitchFamily="18" charset="0"/>
                <a:cs typeface="Times New Roman" panose="02020603050405020304" pitchFamily="18" charset="0"/>
              </a:rPr>
              <a:t>clc</a:t>
            </a:r>
            <a:r>
              <a:rPr lang="en-IN" sz="1400" dirty="0">
                <a:solidFill>
                  <a:schemeClr val="bg1"/>
                </a:solidFill>
                <a:latin typeface="Times New Roman" panose="02020603050405020304" pitchFamily="18" charset="0"/>
                <a:cs typeface="Times New Roman" panose="02020603050405020304" pitchFamily="18" charset="0"/>
              </a:rPr>
              <a:t>;</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Time parameters</a:t>
            </a:r>
          </a:p>
          <a:p>
            <a:r>
              <a:rPr lang="en-IN" sz="1400" dirty="0">
                <a:solidFill>
                  <a:schemeClr val="bg1"/>
                </a:solidFill>
                <a:latin typeface="Times New Roman" panose="02020603050405020304" pitchFamily="18" charset="0"/>
                <a:cs typeface="Times New Roman" panose="02020603050405020304" pitchFamily="18" charset="0"/>
              </a:rPr>
              <a:t>fs = 1000; % Sampling frequency (Hz)</a:t>
            </a:r>
          </a:p>
          <a:p>
            <a:r>
              <a:rPr lang="en-IN" sz="1400" dirty="0">
                <a:solidFill>
                  <a:schemeClr val="bg1"/>
                </a:solidFill>
                <a:latin typeface="Times New Roman" panose="02020603050405020304" pitchFamily="18" charset="0"/>
                <a:cs typeface="Times New Roman" panose="02020603050405020304" pitchFamily="18" charset="0"/>
              </a:rPr>
              <a:t>T = 10; % Duration (s)</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Generate dynamic ECG signal</a:t>
            </a:r>
          </a:p>
          <a:p>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ecg</a:t>
            </a:r>
            <a:r>
              <a:rPr lang="en-IN" sz="1400" dirty="0">
                <a:solidFill>
                  <a:schemeClr val="bg1"/>
                </a:solidFill>
                <a:latin typeface="Times New Roman" panose="02020603050405020304" pitchFamily="18" charset="0"/>
                <a:cs typeface="Times New Roman" panose="02020603050405020304" pitchFamily="18" charset="0"/>
              </a:rPr>
              <a:t>, t] = </a:t>
            </a:r>
            <a:r>
              <a:rPr lang="en-IN" sz="1400" dirty="0" err="1">
                <a:solidFill>
                  <a:schemeClr val="bg1"/>
                </a:solidFill>
                <a:latin typeface="Times New Roman" panose="02020603050405020304" pitchFamily="18" charset="0"/>
                <a:cs typeface="Times New Roman" panose="02020603050405020304" pitchFamily="18" charset="0"/>
              </a:rPr>
              <a:t>generate_dynamic_ecg</a:t>
            </a:r>
            <a:r>
              <a:rPr lang="en-IN" sz="1400" dirty="0">
                <a:solidFill>
                  <a:schemeClr val="bg1"/>
                </a:solidFill>
                <a:latin typeface="Times New Roman" panose="02020603050405020304" pitchFamily="18" charset="0"/>
                <a:cs typeface="Times New Roman" panose="02020603050405020304" pitchFamily="18" charset="0"/>
              </a:rPr>
              <a:t>(fs, T);</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Add baseline wander and noise to the ECG signal</a:t>
            </a:r>
          </a:p>
          <a:p>
            <a:r>
              <a:rPr lang="en-IN" sz="1400" dirty="0" err="1">
                <a:solidFill>
                  <a:schemeClr val="bg1"/>
                </a:solidFill>
                <a:latin typeface="Times New Roman" panose="02020603050405020304" pitchFamily="18" charset="0"/>
                <a:cs typeface="Times New Roman" panose="02020603050405020304" pitchFamily="18" charset="0"/>
              </a:rPr>
              <a:t>ecg_noisy</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add_noise</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ecg</a:t>
            </a:r>
            <a:r>
              <a:rPr lang="en-IN" sz="1400" dirty="0">
                <a:solidFill>
                  <a:schemeClr val="bg1"/>
                </a:solidFill>
                <a:latin typeface="Times New Roman" panose="02020603050405020304" pitchFamily="18" charset="0"/>
                <a:cs typeface="Times New Roman" panose="02020603050405020304" pitchFamily="18" charset="0"/>
              </a:rPr>
              <a:t>, t);</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Filter noisy ECG signal using a bandpass Butterworth filter</a:t>
            </a:r>
          </a:p>
          <a:p>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filter_ecg</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ecg_noisy</a:t>
            </a:r>
            <a:r>
              <a:rPr lang="en-IN" sz="1400" dirty="0">
                <a:solidFill>
                  <a:schemeClr val="bg1"/>
                </a:solidFill>
                <a:latin typeface="Times New Roman" panose="02020603050405020304" pitchFamily="18" charset="0"/>
                <a:cs typeface="Times New Roman" panose="02020603050405020304" pitchFamily="18" charset="0"/>
              </a:rPr>
              <a:t>, fs);</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Detect R-peaks and calculate heart rate</a:t>
            </a:r>
          </a:p>
          <a:p>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calculate_heart_rate</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fs);</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Plot the ECG signals</a:t>
            </a:r>
          </a:p>
          <a:p>
            <a:r>
              <a:rPr lang="en-IN" sz="1400" dirty="0" err="1">
                <a:solidFill>
                  <a:schemeClr val="bg1"/>
                </a:solidFill>
                <a:latin typeface="Times New Roman" panose="02020603050405020304" pitchFamily="18" charset="0"/>
                <a:cs typeface="Times New Roman" panose="02020603050405020304" pitchFamily="18" charset="0"/>
              </a:rPr>
              <a:t>plot_ecg_signals</a:t>
            </a:r>
            <a:r>
              <a:rPr lang="en-IN" sz="1400" dirty="0">
                <a:solidFill>
                  <a:schemeClr val="bg1"/>
                </a:solidFill>
                <a:latin typeface="Times New Roman" panose="02020603050405020304" pitchFamily="18" charset="0"/>
                <a:cs typeface="Times New Roman" panose="02020603050405020304" pitchFamily="18" charset="0"/>
              </a:rPr>
              <a:t>(t, </a:t>
            </a:r>
            <a:r>
              <a:rPr lang="en-IN" sz="1400" dirty="0" err="1">
                <a:solidFill>
                  <a:schemeClr val="bg1"/>
                </a:solidFill>
                <a:latin typeface="Times New Roman" panose="02020603050405020304" pitchFamily="18" charset="0"/>
                <a:cs typeface="Times New Roman" panose="02020603050405020304" pitchFamily="18" charset="0"/>
              </a:rPr>
              <a:t>ecg_noisy</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fs);</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Display average heart rate</a:t>
            </a:r>
          </a:p>
          <a:p>
            <a:r>
              <a:rPr lang="en-IN" sz="1400" dirty="0" err="1">
                <a:solidFill>
                  <a:schemeClr val="bg1"/>
                </a:solidFill>
                <a:latin typeface="Times New Roman" panose="02020603050405020304" pitchFamily="18" charset="0"/>
                <a:cs typeface="Times New Roman" panose="02020603050405020304" pitchFamily="18" charset="0"/>
              </a:rPr>
              <a:t>fprintf</a:t>
            </a:r>
            <a:r>
              <a:rPr lang="en-IN" sz="1400" dirty="0">
                <a:solidFill>
                  <a:schemeClr val="bg1"/>
                </a:solidFill>
                <a:latin typeface="Times New Roman" panose="02020603050405020304" pitchFamily="18" charset="0"/>
                <a:cs typeface="Times New Roman" panose="02020603050405020304" pitchFamily="18" charset="0"/>
              </a:rPr>
              <a:t>('Average heart rate: %.2f bpm\n', mean(</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 Generate dynamic ECG signal</a:t>
            </a:r>
          </a:p>
          <a:p>
            <a:r>
              <a:rPr lang="en-IN" sz="1400" dirty="0">
                <a:solidFill>
                  <a:schemeClr val="bg1"/>
                </a:solidFill>
                <a:latin typeface="Times New Roman" panose="02020603050405020304" pitchFamily="18" charset="0"/>
                <a:cs typeface="Times New Roman" panose="02020603050405020304" pitchFamily="18" charset="0"/>
              </a:rPr>
              <a:t>function [</a:t>
            </a:r>
            <a:r>
              <a:rPr lang="en-IN" sz="1400" dirty="0" err="1">
                <a:solidFill>
                  <a:schemeClr val="bg1"/>
                </a:solidFill>
                <a:latin typeface="Times New Roman" panose="02020603050405020304" pitchFamily="18" charset="0"/>
                <a:cs typeface="Times New Roman" panose="02020603050405020304" pitchFamily="18" charset="0"/>
              </a:rPr>
              <a:t>ecg</a:t>
            </a:r>
            <a:r>
              <a:rPr lang="en-IN" sz="1400" dirty="0">
                <a:solidFill>
                  <a:schemeClr val="bg1"/>
                </a:solidFill>
                <a:latin typeface="Times New Roman" panose="02020603050405020304" pitchFamily="18" charset="0"/>
                <a:cs typeface="Times New Roman" panose="02020603050405020304" pitchFamily="18" charset="0"/>
              </a:rPr>
              <a:t>, t] = </a:t>
            </a:r>
            <a:r>
              <a:rPr lang="en-IN" sz="1400" dirty="0" err="1">
                <a:solidFill>
                  <a:schemeClr val="bg1"/>
                </a:solidFill>
                <a:latin typeface="Times New Roman" panose="02020603050405020304" pitchFamily="18" charset="0"/>
                <a:cs typeface="Times New Roman" panose="02020603050405020304" pitchFamily="18" charset="0"/>
              </a:rPr>
              <a:t>generate_dynamic_ecg</a:t>
            </a:r>
            <a:r>
              <a:rPr lang="en-IN" sz="1400" dirty="0">
                <a:solidFill>
                  <a:schemeClr val="bg1"/>
                </a:solidFill>
                <a:latin typeface="Times New Roman" panose="02020603050405020304" pitchFamily="18" charset="0"/>
                <a:cs typeface="Times New Roman" panose="02020603050405020304" pitchFamily="18" charset="0"/>
              </a:rPr>
              <a:t>(fs, T)</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hr_min</a:t>
            </a:r>
            <a:r>
              <a:rPr lang="en-IN" sz="1400" dirty="0">
                <a:solidFill>
                  <a:schemeClr val="bg1"/>
                </a:solidFill>
                <a:latin typeface="Times New Roman" panose="02020603050405020304" pitchFamily="18" charset="0"/>
                <a:cs typeface="Times New Roman" panose="02020603050405020304" pitchFamily="18" charset="0"/>
              </a:rPr>
              <a:t> = 60; % Minimum heart rate (bpm)</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hr_max</a:t>
            </a:r>
            <a:r>
              <a:rPr lang="en-IN" sz="1400" dirty="0">
                <a:solidFill>
                  <a:schemeClr val="bg1"/>
                </a:solidFill>
                <a:latin typeface="Times New Roman" panose="02020603050405020304" pitchFamily="18" charset="0"/>
                <a:cs typeface="Times New Roman" panose="02020603050405020304" pitchFamily="18" charset="0"/>
              </a:rPr>
              <a:t> = 100; % Maximum heart rate (bpm)</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num_cycles</a:t>
            </a:r>
            <a:r>
              <a:rPr lang="en-IN" sz="1400" dirty="0">
                <a:solidFill>
                  <a:schemeClr val="bg1"/>
                </a:solidFill>
                <a:latin typeface="Times New Roman" panose="02020603050405020304" pitchFamily="18" charset="0"/>
                <a:cs typeface="Times New Roman" panose="02020603050405020304" pitchFamily="18" charset="0"/>
              </a:rPr>
              <a:t> = T * </a:t>
            </a:r>
            <a:r>
              <a:rPr lang="en-IN" sz="1400" dirty="0" err="1">
                <a:solidFill>
                  <a:schemeClr val="bg1"/>
                </a:solidFill>
                <a:latin typeface="Times New Roman" panose="02020603050405020304" pitchFamily="18" charset="0"/>
                <a:cs typeface="Times New Roman" panose="02020603050405020304" pitchFamily="18" charset="0"/>
              </a:rPr>
              <a:t>hr_min</a:t>
            </a:r>
            <a:r>
              <a:rPr lang="en-IN" sz="1400" dirty="0">
                <a:solidFill>
                  <a:schemeClr val="bg1"/>
                </a:solidFill>
                <a:latin typeface="Times New Roman" panose="02020603050405020304" pitchFamily="18" charset="0"/>
                <a:cs typeface="Times New Roman" panose="02020603050405020304" pitchFamily="18" charset="0"/>
              </a:rPr>
              <a:t> / 60; % Calculate the approximate number of cycles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t_hr</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linspace</a:t>
            </a:r>
            <a:r>
              <a:rPr lang="en-IN" sz="1400" dirty="0">
                <a:solidFill>
                  <a:schemeClr val="bg1"/>
                </a:solidFill>
                <a:latin typeface="Times New Roman" panose="02020603050405020304" pitchFamily="18" charset="0"/>
                <a:cs typeface="Times New Roman" panose="02020603050405020304" pitchFamily="18" charset="0"/>
              </a:rPr>
              <a:t>(0, T, </a:t>
            </a:r>
            <a:r>
              <a:rPr lang="en-IN" sz="1400" dirty="0" err="1">
                <a:solidFill>
                  <a:schemeClr val="bg1"/>
                </a:solidFill>
                <a:latin typeface="Times New Roman" panose="02020603050405020304" pitchFamily="18" charset="0"/>
                <a:cs typeface="Times New Roman" panose="02020603050405020304" pitchFamily="18" charset="0"/>
              </a:rPr>
              <a:t>num_cycles</a:t>
            </a:r>
            <a:r>
              <a:rPr lang="en-IN" sz="1400" dirty="0">
                <a:solidFill>
                  <a:schemeClr val="bg1"/>
                </a:solidFill>
                <a:latin typeface="Times New Roman" panose="02020603050405020304" pitchFamily="18" charset="0"/>
                <a:cs typeface="Times New Roman" panose="02020603050405020304" pitchFamily="18" charset="0"/>
              </a:rPr>
              <a:t>); % Time vector for heart rate changes</a:t>
            </a:r>
          </a:p>
          <a:p>
            <a:r>
              <a:rPr lang="en-IN" sz="1400" dirty="0">
                <a:solidFill>
                  <a:schemeClr val="bg1"/>
                </a:solidFill>
                <a:latin typeface="Times New Roman" panose="02020603050405020304" pitchFamily="18" charset="0"/>
                <a:cs typeface="Times New Roman" panose="02020603050405020304" pitchFamily="18" charset="0"/>
              </a:rPr>
              <a:t>    hr = </a:t>
            </a:r>
            <a:r>
              <a:rPr lang="en-IN" sz="1400" dirty="0" err="1">
                <a:solidFill>
                  <a:schemeClr val="bg1"/>
                </a:solidFill>
                <a:latin typeface="Times New Roman" panose="02020603050405020304" pitchFamily="18" charset="0"/>
                <a:cs typeface="Times New Roman" panose="02020603050405020304" pitchFamily="18" charset="0"/>
              </a:rPr>
              <a:t>linspace</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hr_min</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hr_max</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num_cycles</a:t>
            </a:r>
            <a:r>
              <a:rPr lang="en-IN" sz="1400" dirty="0">
                <a:solidFill>
                  <a:schemeClr val="bg1"/>
                </a:solidFill>
                <a:latin typeface="Times New Roman" panose="02020603050405020304" pitchFamily="18" charset="0"/>
                <a:cs typeface="Times New Roman" panose="02020603050405020304" pitchFamily="18" charset="0"/>
              </a:rPr>
              <a:t>); % Linearly interpolate heart rate between min and max</a:t>
            </a:r>
          </a:p>
          <a:p>
            <a:endParaRPr lang="en-IN" sz="1400" dirty="0">
              <a:solidFill>
                <a:schemeClr val="bg1"/>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4BD20C5F-1FFB-CEBB-857F-38C1327715BF}"/>
              </a:ext>
            </a:extLst>
          </p:cNvPr>
          <p:cNvCxnSpPr/>
          <p:nvPr/>
        </p:nvCxnSpPr>
        <p:spPr>
          <a:xfrm>
            <a:off x="6664960" y="889126"/>
            <a:ext cx="0" cy="7317388"/>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11" name="Rectangle 10">
            <a:extLst>
              <a:ext uri="{FF2B5EF4-FFF2-40B4-BE49-F238E27FC236}">
                <a16:creationId xmlns:a16="http://schemas.microsoft.com/office/drawing/2014/main" id="{4B7CA3C0-35FF-5567-5517-A6859848EADD}"/>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6CCF8BF-669B-561C-8026-E23737CCAD0F}"/>
              </a:ext>
            </a:extLst>
          </p:cNvPr>
          <p:cNvSpPr txBox="1"/>
          <p:nvPr/>
        </p:nvSpPr>
        <p:spPr>
          <a:xfrm>
            <a:off x="7203441" y="573655"/>
            <a:ext cx="6975138" cy="7848302"/>
          </a:xfrm>
          <a:prstGeom prst="rect">
            <a:avLst/>
          </a:prstGeom>
          <a:noFill/>
        </p:spPr>
        <p:txBody>
          <a:bodyPr wrap="square" rtlCol="0">
            <a:spAutoFit/>
          </a:bodyPr>
          <a:lstStyle/>
          <a:p>
            <a:r>
              <a:rPr lang="en-IN" sz="1400" i="1" dirty="0">
                <a:solidFill>
                  <a:schemeClr val="bg1"/>
                </a:solidFill>
                <a:latin typeface="Times New Roman" panose="02020603050405020304" pitchFamily="18" charset="0"/>
                <a:cs typeface="Times New Roman" panose="02020603050405020304" pitchFamily="18" charset="0"/>
              </a:rPr>
              <a:t>% Detect R-peaks and calculate heart rate</a:t>
            </a:r>
          </a:p>
          <a:p>
            <a:r>
              <a:rPr lang="en-IN" sz="1400" dirty="0">
                <a:solidFill>
                  <a:schemeClr val="bg1"/>
                </a:solidFill>
                <a:latin typeface="Times New Roman" panose="02020603050405020304" pitchFamily="18" charset="0"/>
                <a:cs typeface="Times New Roman" panose="02020603050405020304" pitchFamily="18" charset="0"/>
              </a:rPr>
              <a:t>function [</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calculate_heart_rate</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fs)</a:t>
            </a:r>
          </a:p>
          <a:p>
            <a:r>
              <a:rPr lang="en-IN" sz="1400" dirty="0">
                <a:solidFill>
                  <a:schemeClr val="bg1"/>
                </a:solidFill>
                <a:latin typeface="Times New Roman" panose="02020603050405020304" pitchFamily="18" charset="0"/>
                <a:cs typeface="Times New Roman" panose="02020603050405020304" pitchFamily="18" charset="0"/>
              </a:rPr>
              <a:t>    % Adjust threshold value if necessary</a:t>
            </a:r>
          </a:p>
          <a:p>
            <a:r>
              <a:rPr lang="en-IN" sz="1400" dirty="0">
                <a:solidFill>
                  <a:schemeClr val="bg1"/>
                </a:solidFill>
                <a:latin typeface="Times New Roman" panose="02020603050405020304" pitchFamily="18" charset="0"/>
                <a:cs typeface="Times New Roman" panose="02020603050405020304" pitchFamily="18" charset="0"/>
              </a:rPr>
              <a:t>    threshold = max(</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 0.6; % Adjust threshold based on signal</a:t>
            </a:r>
          </a:p>
          <a:p>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findpeaks</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MinPeakHeight</a:t>
            </a:r>
            <a:r>
              <a:rPr lang="en-IN" sz="1400" dirty="0">
                <a:solidFill>
                  <a:schemeClr val="bg1"/>
                </a:solidFill>
                <a:latin typeface="Times New Roman" panose="02020603050405020304" pitchFamily="18" charset="0"/>
                <a:cs typeface="Times New Roman" panose="02020603050405020304" pitchFamily="18" charset="0"/>
              </a:rPr>
              <a:t>', threshold, '</a:t>
            </a:r>
            <a:r>
              <a:rPr lang="en-IN" sz="1400" dirty="0" err="1">
                <a:solidFill>
                  <a:schemeClr val="bg1"/>
                </a:solidFill>
                <a:latin typeface="Times New Roman" panose="02020603050405020304" pitchFamily="18" charset="0"/>
                <a:cs typeface="Times New Roman" panose="02020603050405020304" pitchFamily="18" charset="0"/>
              </a:rPr>
              <a:t>MinPeakDistance</a:t>
            </a:r>
            <a:r>
              <a:rPr lang="en-IN" sz="1400" dirty="0">
                <a:solidFill>
                  <a:schemeClr val="bg1"/>
                </a:solidFill>
                <a:latin typeface="Times New Roman" panose="02020603050405020304" pitchFamily="18" charset="0"/>
                <a:cs typeface="Times New Roman" panose="02020603050405020304" pitchFamily="18" charset="0"/>
              </a:rPr>
              <a:t>', 0.5*fs);</a:t>
            </a:r>
          </a:p>
          <a:p>
            <a:r>
              <a:rPr lang="en-IN" sz="1400" dirty="0">
                <a:solidFill>
                  <a:schemeClr val="bg1"/>
                </a:solidFill>
                <a:latin typeface="Times New Roman" panose="02020603050405020304" pitchFamily="18" charset="0"/>
                <a:cs typeface="Times New Roman" panose="02020603050405020304" pitchFamily="18" charset="0"/>
              </a:rPr>
              <a:t>    if length(</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&gt; 1</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hr_samples</a:t>
            </a:r>
            <a:r>
              <a:rPr lang="en-IN" sz="1400" dirty="0">
                <a:solidFill>
                  <a:schemeClr val="bg1"/>
                </a:solidFill>
                <a:latin typeface="Times New Roman" panose="02020603050405020304" pitchFamily="18" charset="0"/>
                <a:cs typeface="Times New Roman" panose="02020603050405020304" pitchFamily="18" charset="0"/>
              </a:rPr>
              <a:t> = diff(</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 Difference between R-peak locations in samples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hr_time</a:t>
            </a:r>
            <a:r>
              <a:rPr lang="en-IN" sz="1400" dirty="0">
                <a:solidFill>
                  <a:schemeClr val="bg1"/>
                </a:solidFill>
                <a:latin typeface="Times New Roman" panose="02020603050405020304" pitchFamily="18" charset="0"/>
                <a:cs typeface="Times New Roman" panose="02020603050405020304" pitchFamily="18" charset="0"/>
              </a:rPr>
              <a:t> = </a:t>
            </a:r>
            <a:r>
              <a:rPr lang="en-IN" sz="1400" dirty="0" err="1">
                <a:solidFill>
                  <a:schemeClr val="bg1"/>
                </a:solidFill>
                <a:latin typeface="Times New Roman" panose="02020603050405020304" pitchFamily="18" charset="0"/>
                <a:cs typeface="Times New Roman" panose="02020603050405020304" pitchFamily="18" charset="0"/>
              </a:rPr>
              <a:t>hr_samples</a:t>
            </a:r>
            <a:r>
              <a:rPr lang="en-IN" sz="1400" dirty="0">
                <a:solidFill>
                  <a:schemeClr val="bg1"/>
                </a:solidFill>
                <a:latin typeface="Times New Roman" panose="02020603050405020304" pitchFamily="18" charset="0"/>
                <a:cs typeface="Times New Roman" panose="02020603050405020304" pitchFamily="18" charset="0"/>
              </a:rPr>
              <a:t> / fs; % Convert to time (s)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 = 60 ./ </a:t>
            </a:r>
            <a:r>
              <a:rPr lang="en-IN" sz="1400" dirty="0" err="1">
                <a:solidFill>
                  <a:schemeClr val="bg1"/>
                </a:solidFill>
                <a:latin typeface="Times New Roman" panose="02020603050405020304" pitchFamily="18" charset="0"/>
                <a:cs typeface="Times New Roman" panose="02020603050405020304" pitchFamily="18" charset="0"/>
              </a:rPr>
              <a:t>hr_time</a:t>
            </a:r>
            <a:r>
              <a:rPr lang="en-IN" sz="1400" dirty="0">
                <a:solidFill>
                  <a:schemeClr val="bg1"/>
                </a:solidFill>
                <a:latin typeface="Times New Roman" panose="02020603050405020304" pitchFamily="18" charset="0"/>
                <a:cs typeface="Times New Roman" panose="02020603050405020304" pitchFamily="18" charset="0"/>
              </a:rPr>
              <a:t>; % Convert to beats per minute (bpm)</a:t>
            </a:r>
          </a:p>
          <a:p>
            <a:r>
              <a:rPr lang="en-IN" sz="1400" dirty="0">
                <a:solidFill>
                  <a:schemeClr val="bg1"/>
                </a:solidFill>
                <a:latin typeface="Times New Roman" panose="02020603050405020304" pitchFamily="18" charset="0"/>
                <a:cs typeface="Times New Roman" panose="02020603050405020304" pitchFamily="18" charset="0"/>
              </a:rPr>
              <a:t>    else</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 = []; % If no R-peaks are detected, return an empty array</a:t>
            </a:r>
          </a:p>
          <a:p>
            <a:r>
              <a:rPr lang="en-IN" sz="1400" dirty="0">
                <a:solidFill>
                  <a:schemeClr val="bg1"/>
                </a:solidFill>
                <a:latin typeface="Times New Roman" panose="02020603050405020304" pitchFamily="18" charset="0"/>
                <a:cs typeface="Times New Roman" panose="02020603050405020304" pitchFamily="18" charset="0"/>
              </a:rPr>
              <a:t>    end</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Plot the ECG signals</a:t>
            </a:r>
          </a:p>
          <a:p>
            <a:r>
              <a:rPr lang="en-IN" sz="1400" dirty="0">
                <a:solidFill>
                  <a:schemeClr val="bg1"/>
                </a:solidFill>
                <a:latin typeface="Times New Roman" panose="02020603050405020304" pitchFamily="18" charset="0"/>
                <a:cs typeface="Times New Roman" panose="02020603050405020304" pitchFamily="18" charset="0"/>
              </a:rPr>
              <a:t>function </a:t>
            </a:r>
            <a:r>
              <a:rPr lang="en-IN" sz="1400" dirty="0" err="1">
                <a:solidFill>
                  <a:schemeClr val="bg1"/>
                </a:solidFill>
                <a:latin typeface="Times New Roman" panose="02020603050405020304" pitchFamily="18" charset="0"/>
                <a:cs typeface="Times New Roman" panose="02020603050405020304" pitchFamily="18" charset="0"/>
              </a:rPr>
              <a:t>plot_ecg_signals</a:t>
            </a:r>
            <a:r>
              <a:rPr lang="en-IN" sz="1400" dirty="0">
                <a:solidFill>
                  <a:schemeClr val="bg1"/>
                </a:solidFill>
                <a:latin typeface="Times New Roman" panose="02020603050405020304" pitchFamily="18" charset="0"/>
                <a:cs typeface="Times New Roman" panose="02020603050405020304" pitchFamily="18" charset="0"/>
              </a:rPr>
              <a:t>(t, </a:t>
            </a:r>
            <a:r>
              <a:rPr lang="en-IN" sz="1400" dirty="0" err="1">
                <a:solidFill>
                  <a:schemeClr val="bg1"/>
                </a:solidFill>
                <a:latin typeface="Times New Roman" panose="02020603050405020304" pitchFamily="18" charset="0"/>
                <a:cs typeface="Times New Roman" panose="02020603050405020304" pitchFamily="18" charset="0"/>
              </a:rPr>
              <a:t>ecg_noisy</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fs)</a:t>
            </a:r>
          </a:p>
          <a:p>
            <a:r>
              <a:rPr lang="en-IN" sz="1400" dirty="0">
                <a:solidFill>
                  <a:schemeClr val="bg1"/>
                </a:solidFill>
                <a:latin typeface="Times New Roman" panose="02020603050405020304" pitchFamily="18" charset="0"/>
                <a:cs typeface="Times New Roman" panose="02020603050405020304" pitchFamily="18" charset="0"/>
              </a:rPr>
              <a:t>    figure;</a:t>
            </a:r>
          </a:p>
          <a:p>
            <a:r>
              <a:rPr lang="en-IN" sz="1400" dirty="0">
                <a:solidFill>
                  <a:schemeClr val="bg1"/>
                </a:solidFill>
                <a:latin typeface="Times New Roman" panose="02020603050405020304" pitchFamily="18" charset="0"/>
                <a:cs typeface="Times New Roman" panose="02020603050405020304" pitchFamily="18" charset="0"/>
              </a:rPr>
              <a:t>    subplot(3, 1, 1);</a:t>
            </a:r>
          </a:p>
          <a:p>
            <a:r>
              <a:rPr lang="en-IN" sz="1400" dirty="0">
                <a:solidFill>
                  <a:schemeClr val="bg1"/>
                </a:solidFill>
                <a:latin typeface="Times New Roman" panose="02020603050405020304" pitchFamily="18" charset="0"/>
                <a:cs typeface="Times New Roman" panose="02020603050405020304" pitchFamily="18" charset="0"/>
              </a:rPr>
              <a:t>    plot(t, </a:t>
            </a:r>
            <a:r>
              <a:rPr lang="en-IN" sz="1400" dirty="0" err="1">
                <a:solidFill>
                  <a:schemeClr val="bg1"/>
                </a:solidFill>
                <a:latin typeface="Times New Roman" panose="02020603050405020304" pitchFamily="18" charset="0"/>
                <a:cs typeface="Times New Roman" panose="02020603050405020304" pitchFamily="18" charset="0"/>
              </a:rPr>
              <a:t>ecg_noisy</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    title('Noisy ECG Signal');</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xlabel</a:t>
            </a:r>
            <a:r>
              <a:rPr lang="en-IN" sz="1400" dirty="0">
                <a:solidFill>
                  <a:schemeClr val="bg1"/>
                </a:solidFill>
                <a:latin typeface="Times New Roman" panose="02020603050405020304" pitchFamily="18" charset="0"/>
                <a:cs typeface="Times New Roman" panose="02020603050405020304" pitchFamily="18" charset="0"/>
              </a:rPr>
              <a:t>('Time (s)');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ylabel</a:t>
            </a:r>
            <a:r>
              <a:rPr lang="en-IN" sz="1400" dirty="0">
                <a:solidFill>
                  <a:schemeClr val="bg1"/>
                </a:solidFill>
                <a:latin typeface="Times New Roman" panose="02020603050405020304" pitchFamily="18" charset="0"/>
                <a:cs typeface="Times New Roman" panose="02020603050405020304" pitchFamily="18" charset="0"/>
              </a:rPr>
              <a:t>('Amplitude');</a:t>
            </a:r>
          </a:p>
          <a:p>
            <a:r>
              <a:rPr lang="en-IN" sz="1400" dirty="0">
                <a:solidFill>
                  <a:schemeClr val="bg1"/>
                </a:solidFill>
                <a:latin typeface="Times New Roman" panose="02020603050405020304" pitchFamily="18" charset="0"/>
                <a:cs typeface="Times New Roman" panose="02020603050405020304" pitchFamily="18" charset="0"/>
              </a:rPr>
              <a:t>    subplot(3, 1, 2);</a:t>
            </a:r>
          </a:p>
          <a:p>
            <a:r>
              <a:rPr lang="en-IN" sz="1400" dirty="0">
                <a:solidFill>
                  <a:schemeClr val="bg1"/>
                </a:solidFill>
                <a:latin typeface="Times New Roman" panose="02020603050405020304" pitchFamily="18" charset="0"/>
                <a:cs typeface="Times New Roman" panose="02020603050405020304" pitchFamily="18" charset="0"/>
              </a:rPr>
              <a:t>    plot(t, </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    hold on;</a:t>
            </a:r>
          </a:p>
          <a:p>
            <a:r>
              <a:rPr lang="en-IN" sz="1400" dirty="0">
                <a:solidFill>
                  <a:schemeClr val="bg1"/>
                </a:solidFill>
                <a:latin typeface="Times New Roman" panose="02020603050405020304" pitchFamily="18" charset="0"/>
                <a:cs typeface="Times New Roman" panose="02020603050405020304" pitchFamily="18" charset="0"/>
              </a:rPr>
              <a:t>    plot(</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 fs, </a:t>
            </a:r>
            <a:r>
              <a:rPr lang="en-IN" sz="1400" dirty="0" err="1">
                <a:solidFill>
                  <a:schemeClr val="bg1"/>
                </a:solidFill>
                <a:latin typeface="Times New Roman" panose="02020603050405020304" pitchFamily="18" charset="0"/>
                <a:cs typeface="Times New Roman" panose="02020603050405020304" pitchFamily="18" charset="0"/>
              </a:rPr>
              <a:t>ecg_filtered</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ro</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    title('Filtered ECG Signal and R-Peaks');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xlabel</a:t>
            </a:r>
            <a:r>
              <a:rPr lang="en-IN" sz="1400" dirty="0">
                <a:solidFill>
                  <a:schemeClr val="bg1"/>
                </a:solidFill>
                <a:latin typeface="Times New Roman" panose="02020603050405020304" pitchFamily="18" charset="0"/>
                <a:cs typeface="Times New Roman" panose="02020603050405020304" pitchFamily="18" charset="0"/>
              </a:rPr>
              <a:t>('Time (s)');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ylabel</a:t>
            </a:r>
            <a:r>
              <a:rPr lang="en-IN" sz="1400" dirty="0">
                <a:solidFill>
                  <a:schemeClr val="bg1"/>
                </a:solidFill>
                <a:latin typeface="Times New Roman" panose="02020603050405020304" pitchFamily="18" charset="0"/>
                <a:cs typeface="Times New Roman" panose="02020603050405020304" pitchFamily="18" charset="0"/>
              </a:rPr>
              <a:t>('Amplitude');</a:t>
            </a:r>
          </a:p>
          <a:p>
            <a:r>
              <a:rPr lang="en-IN" sz="1400" dirty="0">
                <a:solidFill>
                  <a:schemeClr val="bg1"/>
                </a:solidFill>
                <a:latin typeface="Times New Roman" panose="02020603050405020304" pitchFamily="18" charset="0"/>
                <a:cs typeface="Times New Roman" panose="02020603050405020304" pitchFamily="18" charset="0"/>
              </a:rPr>
              <a:t>    subplot(3, 1, 3);</a:t>
            </a:r>
          </a:p>
          <a:p>
            <a:r>
              <a:rPr lang="en-IN" sz="1400" dirty="0">
                <a:solidFill>
                  <a:schemeClr val="bg1"/>
                </a:solidFill>
                <a:latin typeface="Times New Roman" panose="02020603050405020304" pitchFamily="18" charset="0"/>
                <a:cs typeface="Times New Roman" panose="02020603050405020304" pitchFamily="18" charset="0"/>
              </a:rPr>
              <a:t>    if ~</a:t>
            </a:r>
            <a:r>
              <a:rPr lang="en-IN" sz="1400" dirty="0" err="1">
                <a:solidFill>
                  <a:schemeClr val="bg1"/>
                </a:solidFill>
                <a:latin typeface="Times New Roman" panose="02020603050405020304" pitchFamily="18" charset="0"/>
                <a:cs typeface="Times New Roman" panose="02020603050405020304" pitchFamily="18" charset="0"/>
              </a:rPr>
              <a:t>isempty</a:t>
            </a:r>
            <a:r>
              <a:rPr lang="en-IN" sz="1400" dirty="0">
                <a:solidFill>
                  <a:schemeClr val="bg1"/>
                </a:solidFill>
                <a:latin typeface="Times New Roman" panose="02020603050405020304" pitchFamily="18" charset="0"/>
                <a:cs typeface="Times New Roman" panose="02020603050405020304" pitchFamily="18" charset="0"/>
              </a:rPr>
              <a:t>(</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        plot(t(</a:t>
            </a:r>
            <a:r>
              <a:rPr lang="en-IN" sz="1400" dirty="0" err="1">
                <a:solidFill>
                  <a:schemeClr val="bg1"/>
                </a:solidFill>
                <a:latin typeface="Times New Roman" panose="02020603050405020304" pitchFamily="18" charset="0"/>
                <a:cs typeface="Times New Roman" panose="02020603050405020304" pitchFamily="18" charset="0"/>
              </a:rPr>
              <a:t>r_peaks</a:t>
            </a:r>
            <a:r>
              <a:rPr lang="en-IN" sz="1400" dirty="0">
                <a:solidFill>
                  <a:schemeClr val="bg1"/>
                </a:solidFill>
                <a:latin typeface="Times New Roman" panose="02020603050405020304" pitchFamily="18" charset="0"/>
                <a:cs typeface="Times New Roman" panose="02020603050405020304" pitchFamily="18" charset="0"/>
              </a:rPr>
              <a:t>(1:end-1)), </a:t>
            </a:r>
            <a:r>
              <a:rPr lang="en-IN" sz="1400" dirty="0" err="1">
                <a:solidFill>
                  <a:schemeClr val="bg1"/>
                </a:solidFill>
                <a:latin typeface="Times New Roman" panose="02020603050405020304" pitchFamily="18" charset="0"/>
                <a:cs typeface="Times New Roman" panose="02020603050405020304" pitchFamily="18" charset="0"/>
              </a:rPr>
              <a:t>hr_bpm</a:t>
            </a:r>
            <a:r>
              <a:rPr lang="en-IN" sz="1400" dirty="0">
                <a:solidFill>
                  <a:schemeClr val="bg1"/>
                </a:solidFill>
                <a:latin typeface="Times New Roman" panose="02020603050405020304" pitchFamily="18" charset="0"/>
                <a:cs typeface="Times New Roman" panose="02020603050405020304" pitchFamily="18" charset="0"/>
              </a:rPr>
              <a:t>);</a:t>
            </a:r>
          </a:p>
          <a:p>
            <a:r>
              <a:rPr lang="en-IN" sz="1400" dirty="0">
                <a:solidFill>
                  <a:schemeClr val="bg1"/>
                </a:solidFill>
                <a:latin typeface="Times New Roman" panose="02020603050405020304" pitchFamily="18" charset="0"/>
                <a:cs typeface="Times New Roman" panose="02020603050405020304" pitchFamily="18" charset="0"/>
              </a:rPr>
              <a:t>    end</a:t>
            </a:r>
          </a:p>
          <a:p>
            <a:r>
              <a:rPr lang="en-IN" sz="1400" dirty="0">
                <a:solidFill>
                  <a:schemeClr val="bg1"/>
                </a:solidFill>
                <a:latin typeface="Times New Roman" panose="02020603050405020304" pitchFamily="18" charset="0"/>
                <a:cs typeface="Times New Roman" panose="02020603050405020304" pitchFamily="18" charset="0"/>
              </a:rPr>
              <a:t>    </a:t>
            </a:r>
          </a:p>
          <a:p>
            <a:endParaRPr lang="en-IN" sz="1400" dirty="0"/>
          </a:p>
        </p:txBody>
      </p:sp>
    </p:spTree>
    <p:extLst>
      <p:ext uri="{BB962C8B-B14F-4D97-AF65-F5344CB8AC3E}">
        <p14:creationId xmlns:p14="http://schemas.microsoft.com/office/powerpoint/2010/main" val="404683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6EA53-0D7A-9309-1A38-A52D5DDF44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1043AD-67D5-F37B-1BED-6515B7A8D2EB}"/>
              </a:ext>
            </a:extLst>
          </p:cNvPr>
          <p:cNvSpPr txBox="1"/>
          <p:nvPr/>
        </p:nvSpPr>
        <p:spPr>
          <a:xfrm>
            <a:off x="3991684" y="16136"/>
            <a:ext cx="6647031" cy="630942"/>
          </a:xfrm>
          <a:prstGeom prst="rect">
            <a:avLst/>
          </a:prstGeom>
          <a:noFill/>
        </p:spPr>
        <p:txBody>
          <a:bodyPr wrap="square" rtlCol="0">
            <a:spAutoFit/>
          </a:bodyPr>
          <a:lstStyle/>
          <a:p>
            <a:pPr algn="ctr"/>
            <a:r>
              <a:rPr lang="en-IN" sz="3500" b="1" dirty="0">
                <a:solidFill>
                  <a:schemeClr val="bg1"/>
                </a:solidFill>
                <a:latin typeface="Fira Mono Medium" panose="020B0609050000020004" pitchFamily="49" charset="0"/>
                <a:ea typeface="Fira Mono Medium" panose="020B0609050000020004" pitchFamily="49" charset="0"/>
                <a:cs typeface="Times New Roman" panose="02020603050405020304" pitchFamily="18" charset="0"/>
              </a:rPr>
              <a:t>Code Implementation</a:t>
            </a:r>
          </a:p>
        </p:txBody>
      </p:sp>
      <p:sp>
        <p:nvSpPr>
          <p:cNvPr id="8" name="TextBox 7">
            <a:extLst>
              <a:ext uri="{FF2B5EF4-FFF2-40B4-BE49-F238E27FC236}">
                <a16:creationId xmlns:a16="http://schemas.microsoft.com/office/drawing/2014/main" id="{7F9F752B-94E0-B265-0D6C-89B3879DA672}"/>
              </a:ext>
            </a:extLst>
          </p:cNvPr>
          <p:cNvSpPr txBox="1"/>
          <p:nvPr/>
        </p:nvSpPr>
        <p:spPr>
          <a:xfrm>
            <a:off x="714787" y="603431"/>
            <a:ext cx="5130798" cy="7417415"/>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title('Heart Rate');</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xlabel</a:t>
            </a:r>
            <a:r>
              <a:rPr lang="en-IN" sz="1400" dirty="0">
                <a:solidFill>
                  <a:schemeClr val="bg1"/>
                </a:solidFill>
                <a:latin typeface="Times New Roman" panose="02020603050405020304" pitchFamily="18" charset="0"/>
                <a:cs typeface="Times New Roman" panose="02020603050405020304" pitchFamily="18" charset="0"/>
              </a:rPr>
              <a:t>('Time (s)');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err="1">
                <a:solidFill>
                  <a:schemeClr val="bg1"/>
                </a:solidFill>
                <a:latin typeface="Times New Roman" panose="02020603050405020304" pitchFamily="18" charset="0"/>
                <a:cs typeface="Times New Roman" panose="02020603050405020304" pitchFamily="18" charset="0"/>
              </a:rPr>
              <a:t>ylabel</a:t>
            </a:r>
            <a:r>
              <a:rPr lang="en-IN" sz="1400" dirty="0">
                <a:solidFill>
                  <a:schemeClr val="bg1"/>
                </a:solidFill>
                <a:latin typeface="Times New Roman" panose="02020603050405020304" pitchFamily="18" charset="0"/>
                <a:cs typeface="Times New Roman" panose="02020603050405020304" pitchFamily="18" charset="0"/>
              </a:rPr>
              <a:t>('BPM');</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i="1" dirty="0">
                <a:solidFill>
                  <a:schemeClr val="bg1"/>
                </a:solidFill>
                <a:latin typeface="Times New Roman" panose="02020603050405020304" pitchFamily="18" charset="0"/>
                <a:cs typeface="Times New Roman" panose="02020603050405020304" pitchFamily="18" charset="0"/>
              </a:rPr>
              <a:t>% Generate a single ECG cycle using parameters</a:t>
            </a:r>
          </a:p>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ecg_cycle_gen</a:t>
            </a:r>
            <a:r>
              <a:rPr lang="en-IN" sz="1400" dirty="0">
                <a:solidFill>
                  <a:schemeClr val="bg1"/>
                </a:solidFill>
                <a:latin typeface="Times New Roman" panose="02020603050405020304" pitchFamily="18" charset="0"/>
                <a:cs typeface="Times New Roman" panose="02020603050405020304" pitchFamily="18" charset="0"/>
              </a:rPr>
              <a:t>(t)</a:t>
            </a:r>
          </a:p>
          <a:p>
            <a:r>
              <a:rPr lang="en-IN" sz="1400" dirty="0">
                <a:solidFill>
                  <a:schemeClr val="bg1"/>
                </a:solidFill>
                <a:latin typeface="Times New Roman" panose="02020603050405020304" pitchFamily="18" charset="0"/>
                <a:cs typeface="Times New Roman" panose="02020603050405020304" pitchFamily="18" charset="0"/>
              </a:rPr>
              <a:t>    li = 30 / 72; % Default heart beat interval</a:t>
            </a:r>
          </a:p>
          <a:p>
            <a:r>
              <a:rPr lang="en-IN" sz="1400" dirty="0">
                <a:solidFill>
                  <a:schemeClr val="bg1"/>
                </a:solidFill>
                <a:latin typeface="Times New Roman" panose="02020603050405020304" pitchFamily="18" charset="0"/>
                <a:cs typeface="Times New Roman" panose="02020603050405020304" pitchFamily="18" charset="0"/>
              </a:rPr>
              <a:t>    % P wave</a:t>
            </a:r>
          </a:p>
          <a:p>
            <a:r>
              <a:rPr lang="en-IN" sz="1400" dirty="0">
                <a:solidFill>
                  <a:schemeClr val="bg1"/>
                </a:solidFill>
                <a:latin typeface="Times New Roman" panose="02020603050405020304" pitchFamily="18" charset="0"/>
                <a:cs typeface="Times New Roman" panose="02020603050405020304" pitchFamily="18" charset="0"/>
              </a:rPr>
              <a:t>    y = </a:t>
            </a:r>
            <a:r>
              <a:rPr lang="en-IN" sz="1400" dirty="0" err="1">
                <a:solidFill>
                  <a:schemeClr val="bg1"/>
                </a:solidFill>
                <a:latin typeface="Times New Roman" panose="02020603050405020304" pitchFamily="18" charset="0"/>
                <a:cs typeface="Times New Roman" panose="02020603050405020304" pitchFamily="18" charset="0"/>
              </a:rPr>
              <a:t>p_wav</a:t>
            </a:r>
            <a:r>
              <a:rPr lang="en-IN" sz="1400" dirty="0">
                <a:solidFill>
                  <a:schemeClr val="bg1"/>
                </a:solidFill>
                <a:latin typeface="Times New Roman" panose="02020603050405020304" pitchFamily="18" charset="0"/>
                <a:cs typeface="Times New Roman" panose="02020603050405020304" pitchFamily="18" charset="0"/>
              </a:rPr>
              <a:t>(t, 0.25, 0.09, 0.16, li);</a:t>
            </a:r>
          </a:p>
          <a:p>
            <a:r>
              <a:rPr lang="en-IN" sz="1400" dirty="0">
                <a:solidFill>
                  <a:schemeClr val="bg1"/>
                </a:solidFill>
                <a:latin typeface="Times New Roman" panose="02020603050405020304" pitchFamily="18" charset="0"/>
                <a:cs typeface="Times New Roman" panose="02020603050405020304" pitchFamily="18" charset="0"/>
              </a:rPr>
              <a:t>    % Q wave</a:t>
            </a:r>
          </a:p>
          <a:p>
            <a:r>
              <a:rPr lang="en-IN" sz="1400" dirty="0">
                <a:solidFill>
                  <a:schemeClr val="bg1"/>
                </a:solidFill>
                <a:latin typeface="Times New Roman" panose="02020603050405020304" pitchFamily="18" charset="0"/>
                <a:cs typeface="Times New Roman" panose="02020603050405020304" pitchFamily="18" charset="0"/>
              </a:rPr>
              <a:t>    y = y + </a:t>
            </a:r>
            <a:r>
              <a:rPr lang="en-IN" sz="1400" dirty="0" err="1">
                <a:solidFill>
                  <a:schemeClr val="bg1"/>
                </a:solidFill>
                <a:latin typeface="Times New Roman" panose="02020603050405020304" pitchFamily="18" charset="0"/>
                <a:cs typeface="Times New Roman" panose="02020603050405020304" pitchFamily="18" charset="0"/>
              </a:rPr>
              <a:t>q_wav</a:t>
            </a:r>
            <a:r>
              <a:rPr lang="en-IN" sz="1400" dirty="0">
                <a:solidFill>
                  <a:schemeClr val="bg1"/>
                </a:solidFill>
                <a:latin typeface="Times New Roman" panose="02020603050405020304" pitchFamily="18" charset="0"/>
                <a:cs typeface="Times New Roman" panose="02020603050405020304" pitchFamily="18" charset="0"/>
              </a:rPr>
              <a:t>(t, 0.025, 0.066, 0.166, li);</a:t>
            </a:r>
          </a:p>
          <a:p>
            <a:r>
              <a:rPr lang="en-IN" sz="1400" dirty="0">
                <a:solidFill>
                  <a:schemeClr val="bg1"/>
                </a:solidFill>
                <a:latin typeface="Times New Roman" panose="02020603050405020304" pitchFamily="18" charset="0"/>
                <a:cs typeface="Times New Roman" panose="02020603050405020304" pitchFamily="18" charset="0"/>
              </a:rPr>
              <a:t>    % QRS complex</a:t>
            </a:r>
          </a:p>
          <a:p>
            <a:r>
              <a:rPr lang="en-IN" sz="1400" dirty="0">
                <a:solidFill>
                  <a:schemeClr val="bg1"/>
                </a:solidFill>
                <a:latin typeface="Times New Roman" panose="02020603050405020304" pitchFamily="18" charset="0"/>
                <a:cs typeface="Times New Roman" panose="02020603050405020304" pitchFamily="18" charset="0"/>
              </a:rPr>
              <a:t>    y = y + </a:t>
            </a:r>
            <a:r>
              <a:rPr lang="en-IN" sz="1400" dirty="0" err="1">
                <a:solidFill>
                  <a:schemeClr val="bg1"/>
                </a:solidFill>
                <a:latin typeface="Times New Roman" panose="02020603050405020304" pitchFamily="18" charset="0"/>
                <a:cs typeface="Times New Roman" panose="02020603050405020304" pitchFamily="18" charset="0"/>
              </a:rPr>
              <a:t>qrs_wav</a:t>
            </a:r>
            <a:r>
              <a:rPr lang="en-IN" sz="1400" dirty="0">
                <a:solidFill>
                  <a:schemeClr val="bg1"/>
                </a:solidFill>
                <a:latin typeface="Times New Roman" panose="02020603050405020304" pitchFamily="18" charset="0"/>
                <a:cs typeface="Times New Roman" panose="02020603050405020304" pitchFamily="18" charset="0"/>
              </a:rPr>
              <a:t>(t, 1.6, 0.11, li);</a:t>
            </a:r>
          </a:p>
          <a:p>
            <a:r>
              <a:rPr lang="en-IN" sz="1400" dirty="0">
                <a:solidFill>
                  <a:schemeClr val="bg1"/>
                </a:solidFill>
                <a:latin typeface="Times New Roman" panose="02020603050405020304" pitchFamily="18" charset="0"/>
                <a:cs typeface="Times New Roman" panose="02020603050405020304" pitchFamily="18" charset="0"/>
              </a:rPr>
              <a:t>    % S wave</a:t>
            </a:r>
          </a:p>
          <a:p>
            <a:r>
              <a:rPr lang="en-IN" sz="1400" dirty="0">
                <a:solidFill>
                  <a:schemeClr val="bg1"/>
                </a:solidFill>
                <a:latin typeface="Times New Roman" panose="02020603050405020304" pitchFamily="18" charset="0"/>
                <a:cs typeface="Times New Roman" panose="02020603050405020304" pitchFamily="18" charset="0"/>
              </a:rPr>
              <a:t>    y = y + </a:t>
            </a:r>
            <a:r>
              <a:rPr lang="en-IN" sz="1400" dirty="0" err="1">
                <a:solidFill>
                  <a:schemeClr val="bg1"/>
                </a:solidFill>
                <a:latin typeface="Times New Roman" panose="02020603050405020304" pitchFamily="18" charset="0"/>
                <a:cs typeface="Times New Roman" panose="02020603050405020304" pitchFamily="18" charset="0"/>
              </a:rPr>
              <a:t>s_wav</a:t>
            </a:r>
            <a:r>
              <a:rPr lang="en-IN" sz="1400" dirty="0">
                <a:solidFill>
                  <a:schemeClr val="bg1"/>
                </a:solidFill>
                <a:latin typeface="Times New Roman" panose="02020603050405020304" pitchFamily="18" charset="0"/>
                <a:cs typeface="Times New Roman" panose="02020603050405020304" pitchFamily="18" charset="0"/>
              </a:rPr>
              <a:t>(t, 0.25, 0.066, 0.09, li);</a:t>
            </a:r>
          </a:p>
          <a:p>
            <a:r>
              <a:rPr lang="en-IN" sz="1400" dirty="0">
                <a:solidFill>
                  <a:schemeClr val="bg1"/>
                </a:solidFill>
                <a:latin typeface="Times New Roman" panose="02020603050405020304" pitchFamily="18" charset="0"/>
                <a:cs typeface="Times New Roman" panose="02020603050405020304" pitchFamily="18" charset="0"/>
              </a:rPr>
              <a:t>    % T wave</a:t>
            </a:r>
          </a:p>
          <a:p>
            <a:r>
              <a:rPr lang="en-IN" sz="1400" dirty="0">
                <a:solidFill>
                  <a:schemeClr val="bg1"/>
                </a:solidFill>
                <a:latin typeface="Times New Roman" panose="02020603050405020304" pitchFamily="18" charset="0"/>
                <a:cs typeface="Times New Roman" panose="02020603050405020304" pitchFamily="18" charset="0"/>
              </a:rPr>
              <a:t>    y = y + </a:t>
            </a:r>
            <a:r>
              <a:rPr lang="en-IN" sz="1400" dirty="0" err="1">
                <a:solidFill>
                  <a:schemeClr val="bg1"/>
                </a:solidFill>
                <a:latin typeface="Times New Roman" panose="02020603050405020304" pitchFamily="18" charset="0"/>
                <a:cs typeface="Times New Roman" panose="02020603050405020304" pitchFamily="18" charset="0"/>
              </a:rPr>
              <a:t>t_wav</a:t>
            </a:r>
            <a:r>
              <a:rPr lang="en-IN" sz="1400" dirty="0">
                <a:solidFill>
                  <a:schemeClr val="bg1"/>
                </a:solidFill>
                <a:latin typeface="Times New Roman" panose="02020603050405020304" pitchFamily="18" charset="0"/>
                <a:cs typeface="Times New Roman" panose="02020603050405020304" pitchFamily="18" charset="0"/>
              </a:rPr>
              <a:t>(t, 0.35, 0.142, 0.2, li);</a:t>
            </a:r>
          </a:p>
          <a:p>
            <a:r>
              <a:rPr lang="en-IN" sz="1400" dirty="0">
                <a:solidFill>
                  <a:schemeClr val="bg1"/>
                </a:solidFill>
                <a:latin typeface="Times New Roman" panose="02020603050405020304" pitchFamily="18" charset="0"/>
                <a:cs typeface="Times New Roman" panose="02020603050405020304" pitchFamily="18" charset="0"/>
              </a:rPr>
              <a:t>    % U wave</a:t>
            </a:r>
          </a:p>
          <a:p>
            <a:r>
              <a:rPr lang="en-IN" sz="1400" dirty="0">
                <a:solidFill>
                  <a:schemeClr val="bg1"/>
                </a:solidFill>
                <a:latin typeface="Times New Roman" panose="02020603050405020304" pitchFamily="18" charset="0"/>
                <a:cs typeface="Times New Roman" panose="02020603050405020304" pitchFamily="18" charset="0"/>
              </a:rPr>
              <a:t>    y = y + </a:t>
            </a:r>
            <a:r>
              <a:rPr lang="en-IN" sz="1400" dirty="0" err="1">
                <a:solidFill>
                  <a:schemeClr val="bg1"/>
                </a:solidFill>
                <a:latin typeface="Times New Roman" panose="02020603050405020304" pitchFamily="18" charset="0"/>
                <a:cs typeface="Times New Roman" panose="02020603050405020304" pitchFamily="18" charset="0"/>
              </a:rPr>
              <a:t>u_wav</a:t>
            </a:r>
            <a:r>
              <a:rPr lang="en-IN" sz="1400" dirty="0">
                <a:solidFill>
                  <a:schemeClr val="bg1"/>
                </a:solidFill>
                <a:latin typeface="Times New Roman" panose="02020603050405020304" pitchFamily="18" charset="0"/>
                <a:cs typeface="Times New Roman" panose="02020603050405020304" pitchFamily="18" charset="0"/>
              </a:rPr>
              <a:t>(t, 0.035, 0.0476, 0.433, li);</a:t>
            </a:r>
          </a:p>
          <a:p>
            <a:r>
              <a:rPr lang="en-IN" sz="1400" dirty="0">
                <a:solidFill>
                  <a:schemeClr val="bg1"/>
                </a:solidFill>
                <a:latin typeface="Times New Roman" panose="02020603050405020304" pitchFamily="18" charset="0"/>
                <a:cs typeface="Times New Roman" panose="02020603050405020304" pitchFamily="18" charset="0"/>
              </a:rPr>
              <a:t>end</a:t>
            </a:r>
          </a:p>
          <a:p>
            <a:r>
              <a:rPr lang="en-IN" sz="1400" i="1" dirty="0">
                <a:solidFill>
                  <a:schemeClr val="bg1"/>
                </a:solidFill>
                <a:latin typeface="Times New Roman" panose="02020603050405020304" pitchFamily="18" charset="0"/>
                <a:cs typeface="Times New Roman" panose="02020603050405020304" pitchFamily="18" charset="0"/>
              </a:rPr>
              <a:t>% Define wave functions </a:t>
            </a:r>
          </a:p>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p_wav</a:t>
            </a:r>
            <a:r>
              <a:rPr lang="en-IN" sz="1400" dirty="0">
                <a:solidFill>
                  <a:schemeClr val="bg1"/>
                </a:solidFill>
                <a:latin typeface="Times New Roman" panose="02020603050405020304" pitchFamily="18" charset="0"/>
                <a:cs typeface="Times New Roman" panose="02020603050405020304" pitchFamily="18" charset="0"/>
              </a:rPr>
              <a:t>(t, amplitude, duration, interval, li)</a:t>
            </a:r>
          </a:p>
          <a:p>
            <a:r>
              <a:rPr lang="en-IN" sz="1400" dirty="0">
                <a:solidFill>
                  <a:schemeClr val="bg1"/>
                </a:solidFill>
                <a:latin typeface="Times New Roman" panose="02020603050405020304" pitchFamily="18" charset="0"/>
                <a:cs typeface="Times New Roman" panose="02020603050405020304" pitchFamily="18" charset="0"/>
              </a:rPr>
              <a:t>    y = amplitude * exp(-((t - interval) / duration).^2);</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q_wav</a:t>
            </a:r>
            <a:r>
              <a:rPr lang="en-IN" sz="1400" dirty="0">
                <a:solidFill>
                  <a:schemeClr val="bg1"/>
                </a:solidFill>
                <a:latin typeface="Times New Roman" panose="02020603050405020304" pitchFamily="18" charset="0"/>
                <a:cs typeface="Times New Roman" panose="02020603050405020304" pitchFamily="18" charset="0"/>
              </a:rPr>
              <a:t>(t, amplitude, duration, interval, li)</a:t>
            </a:r>
          </a:p>
          <a:p>
            <a:r>
              <a:rPr lang="en-IN" sz="1400" dirty="0">
                <a:solidFill>
                  <a:schemeClr val="bg1"/>
                </a:solidFill>
                <a:latin typeface="Times New Roman" panose="02020603050405020304" pitchFamily="18" charset="0"/>
                <a:cs typeface="Times New Roman" panose="02020603050405020304" pitchFamily="18" charset="0"/>
              </a:rPr>
              <a:t>    y = -amplitude * exp(-((t - interval) / duration).^2);</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qrs_wav</a:t>
            </a:r>
            <a:r>
              <a:rPr lang="en-IN" sz="1400" dirty="0">
                <a:solidFill>
                  <a:schemeClr val="bg1"/>
                </a:solidFill>
                <a:latin typeface="Times New Roman" panose="02020603050405020304" pitchFamily="18" charset="0"/>
                <a:cs typeface="Times New Roman" panose="02020603050405020304" pitchFamily="18" charset="0"/>
              </a:rPr>
              <a:t>(t, amplitude, duration, li)</a:t>
            </a:r>
          </a:p>
          <a:p>
            <a:r>
              <a:rPr lang="en-IN" sz="1400" dirty="0">
                <a:solidFill>
                  <a:schemeClr val="bg1"/>
                </a:solidFill>
                <a:latin typeface="Times New Roman" panose="02020603050405020304" pitchFamily="18" charset="0"/>
                <a:cs typeface="Times New Roman" panose="02020603050405020304" pitchFamily="18" charset="0"/>
              </a:rPr>
              <a:t>    y = amplitude * exp(-((t - li/2) / duration).^2);</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DD24A600-F78A-CFA7-D5F9-C6769014CEE7}"/>
              </a:ext>
            </a:extLst>
          </p:cNvPr>
          <p:cNvCxnSpPr/>
          <p:nvPr/>
        </p:nvCxnSpPr>
        <p:spPr>
          <a:xfrm>
            <a:off x="7142480" y="720980"/>
            <a:ext cx="0" cy="7317388"/>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1FF568DE-24A8-29DA-CA2F-A35083732790}"/>
              </a:ext>
            </a:extLst>
          </p:cNvPr>
          <p:cNvSpPr/>
          <p:nvPr/>
        </p:nvSpPr>
        <p:spPr>
          <a:xfrm>
            <a:off x="12823115" y="7641671"/>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20B3D74-FE10-79D1-10FA-91F75F2E493F}"/>
              </a:ext>
            </a:extLst>
          </p:cNvPr>
          <p:cNvSpPr txBox="1"/>
          <p:nvPr/>
        </p:nvSpPr>
        <p:spPr>
          <a:xfrm>
            <a:off x="7487921" y="754209"/>
            <a:ext cx="7315200" cy="2462213"/>
          </a:xfrm>
          <a:prstGeom prst="rect">
            <a:avLst/>
          </a:prstGeom>
          <a:noFill/>
        </p:spPr>
        <p:txBody>
          <a:bodyPr wrap="square">
            <a:spAutoFit/>
          </a:bodyPr>
          <a:lstStyle/>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s_wav</a:t>
            </a:r>
            <a:r>
              <a:rPr lang="en-IN" sz="1400" dirty="0">
                <a:solidFill>
                  <a:schemeClr val="bg1"/>
                </a:solidFill>
                <a:latin typeface="Times New Roman" panose="02020603050405020304" pitchFamily="18" charset="0"/>
                <a:cs typeface="Times New Roman" panose="02020603050405020304" pitchFamily="18" charset="0"/>
              </a:rPr>
              <a:t>(t, amplitude, duration, interval, li)</a:t>
            </a:r>
          </a:p>
          <a:p>
            <a:r>
              <a:rPr lang="en-IN" sz="1400" dirty="0">
                <a:solidFill>
                  <a:schemeClr val="bg1"/>
                </a:solidFill>
                <a:latin typeface="Times New Roman" panose="02020603050405020304" pitchFamily="18" charset="0"/>
                <a:cs typeface="Times New Roman" panose="02020603050405020304" pitchFamily="18" charset="0"/>
              </a:rPr>
              <a:t>    y = -amplitude * exp(-((t - interval) / duration).^2);</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t_wav</a:t>
            </a:r>
            <a:r>
              <a:rPr lang="en-IN" sz="1400" dirty="0">
                <a:solidFill>
                  <a:schemeClr val="bg1"/>
                </a:solidFill>
                <a:latin typeface="Times New Roman" panose="02020603050405020304" pitchFamily="18" charset="0"/>
                <a:cs typeface="Times New Roman" panose="02020603050405020304" pitchFamily="18" charset="0"/>
              </a:rPr>
              <a:t>(t, amplitude, duration, interval, li)</a:t>
            </a:r>
          </a:p>
          <a:p>
            <a:r>
              <a:rPr lang="en-IN" sz="1400" dirty="0">
                <a:solidFill>
                  <a:schemeClr val="bg1"/>
                </a:solidFill>
                <a:latin typeface="Times New Roman" panose="02020603050405020304" pitchFamily="18" charset="0"/>
                <a:cs typeface="Times New Roman" panose="02020603050405020304" pitchFamily="18" charset="0"/>
              </a:rPr>
              <a:t>    y = amplitude * exp(-((t - interval) / duration).^2);</a:t>
            </a:r>
          </a:p>
          <a:p>
            <a:r>
              <a:rPr lang="en-IN" sz="1400" dirty="0">
                <a:solidFill>
                  <a:schemeClr val="bg1"/>
                </a:solidFill>
                <a:latin typeface="Times New Roman" panose="02020603050405020304" pitchFamily="18" charset="0"/>
                <a:cs typeface="Times New Roman" panose="02020603050405020304" pitchFamily="18" charset="0"/>
              </a:rPr>
              <a:t>end</a:t>
            </a:r>
          </a:p>
          <a:p>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function y = </a:t>
            </a:r>
            <a:r>
              <a:rPr lang="en-IN" sz="1400" dirty="0" err="1">
                <a:solidFill>
                  <a:schemeClr val="bg1"/>
                </a:solidFill>
                <a:latin typeface="Times New Roman" panose="02020603050405020304" pitchFamily="18" charset="0"/>
                <a:cs typeface="Times New Roman" panose="02020603050405020304" pitchFamily="18" charset="0"/>
              </a:rPr>
              <a:t>u_wav</a:t>
            </a:r>
            <a:r>
              <a:rPr lang="en-IN" sz="1400" dirty="0">
                <a:solidFill>
                  <a:schemeClr val="bg1"/>
                </a:solidFill>
                <a:latin typeface="Times New Roman" panose="02020603050405020304" pitchFamily="18" charset="0"/>
                <a:cs typeface="Times New Roman" panose="02020603050405020304" pitchFamily="18" charset="0"/>
              </a:rPr>
              <a:t>(t, amplitude, duration, interval, li)</a:t>
            </a:r>
          </a:p>
          <a:p>
            <a:r>
              <a:rPr lang="en-IN" sz="1400" dirty="0">
                <a:solidFill>
                  <a:schemeClr val="bg1"/>
                </a:solidFill>
                <a:latin typeface="Times New Roman" panose="02020603050405020304" pitchFamily="18" charset="0"/>
                <a:cs typeface="Times New Roman" panose="02020603050405020304" pitchFamily="18" charset="0"/>
              </a:rPr>
              <a:t>    y = amplitude * exp(-((t - interval) / duration).^2);</a:t>
            </a:r>
          </a:p>
          <a:p>
            <a:r>
              <a:rPr lang="en-IN" sz="1400" dirty="0">
                <a:solidFill>
                  <a:schemeClr val="bg1"/>
                </a:solidFill>
                <a:latin typeface="Times New Roman" panose="02020603050405020304" pitchFamily="18" charset="0"/>
                <a:cs typeface="Times New Roman" panose="02020603050405020304" pitchFamily="18" charset="0"/>
              </a:rPr>
              <a:t>end</a:t>
            </a:r>
          </a:p>
        </p:txBody>
      </p:sp>
    </p:spTree>
    <p:extLst>
      <p:ext uri="{BB962C8B-B14F-4D97-AF65-F5344CB8AC3E}">
        <p14:creationId xmlns:p14="http://schemas.microsoft.com/office/powerpoint/2010/main" val="32880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8A04B-F767-6923-1170-90A4AA47E4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F217F7-4671-8714-6E3E-4DD711A5238D}"/>
              </a:ext>
            </a:extLst>
          </p:cNvPr>
          <p:cNvSpPr txBox="1"/>
          <p:nvPr/>
        </p:nvSpPr>
        <p:spPr>
          <a:xfrm>
            <a:off x="4504764" y="202315"/>
            <a:ext cx="5620871" cy="630942"/>
          </a:xfrm>
          <a:prstGeom prst="rect">
            <a:avLst/>
          </a:prstGeom>
          <a:noFill/>
        </p:spPr>
        <p:txBody>
          <a:bodyPr wrap="square" rtlCol="0">
            <a:spAutoFit/>
          </a:bodyPr>
          <a:lstStyle/>
          <a:p>
            <a:pPr algn="ctr"/>
            <a:r>
              <a:rPr lang="en-IN" sz="3500" b="1" dirty="0">
                <a:solidFill>
                  <a:schemeClr val="bg1"/>
                </a:solidFill>
                <a:latin typeface="Fira Mono Medium" panose="020B0609050000020004" pitchFamily="49" charset="0"/>
                <a:ea typeface="Fira Mono Medium" panose="020B0609050000020004" pitchFamily="49" charset="0"/>
                <a:cs typeface="Times New Roman" panose="02020603050405020304" pitchFamily="18" charset="0"/>
              </a:rPr>
              <a:t>Code Implementation</a:t>
            </a:r>
          </a:p>
        </p:txBody>
      </p:sp>
      <p:pic>
        <p:nvPicPr>
          <p:cNvPr id="4" name="Picture 3">
            <a:extLst>
              <a:ext uri="{FF2B5EF4-FFF2-40B4-BE49-F238E27FC236}">
                <a16:creationId xmlns:a16="http://schemas.microsoft.com/office/drawing/2014/main" id="{84B6E1C6-E8F9-7599-09C4-845BCF732F20}"/>
              </a:ext>
            </a:extLst>
          </p:cNvPr>
          <p:cNvPicPr>
            <a:picLocks noChangeAspect="1"/>
          </p:cNvPicPr>
          <p:nvPr/>
        </p:nvPicPr>
        <p:blipFill>
          <a:blip r:embed="rId2"/>
          <a:stretch>
            <a:fillRect/>
          </a:stretch>
        </p:blipFill>
        <p:spPr>
          <a:xfrm>
            <a:off x="376518" y="1563734"/>
            <a:ext cx="6591582" cy="4909858"/>
          </a:xfrm>
          <a:prstGeom prst="rect">
            <a:avLst/>
          </a:prstGeom>
        </p:spPr>
      </p:pic>
      <p:sp>
        <p:nvSpPr>
          <p:cNvPr id="6" name="Rectangle 5">
            <a:extLst>
              <a:ext uri="{FF2B5EF4-FFF2-40B4-BE49-F238E27FC236}">
                <a16:creationId xmlns:a16="http://schemas.microsoft.com/office/drawing/2014/main" id="{E8335C75-C1D5-CDCE-A029-3D35411A25D3}"/>
              </a:ext>
            </a:extLst>
          </p:cNvPr>
          <p:cNvSpPr/>
          <p:nvPr/>
        </p:nvSpPr>
        <p:spPr>
          <a:xfrm>
            <a:off x="12823115" y="7734748"/>
            <a:ext cx="1731981" cy="49485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CD620BB-3D2C-9F03-399F-297077E777B3}"/>
              </a:ext>
            </a:extLst>
          </p:cNvPr>
          <p:cNvPicPr>
            <a:picLocks noChangeAspect="1"/>
          </p:cNvPicPr>
          <p:nvPr/>
        </p:nvPicPr>
        <p:blipFill>
          <a:blip r:embed="rId3"/>
          <a:stretch>
            <a:fillRect/>
          </a:stretch>
        </p:blipFill>
        <p:spPr>
          <a:xfrm>
            <a:off x="7315200" y="1710427"/>
            <a:ext cx="6582694" cy="4763165"/>
          </a:xfrm>
          <a:prstGeom prst="rect">
            <a:avLst/>
          </a:prstGeom>
        </p:spPr>
      </p:pic>
    </p:spTree>
    <p:extLst>
      <p:ext uri="{BB962C8B-B14F-4D97-AF65-F5344CB8AC3E}">
        <p14:creationId xmlns:p14="http://schemas.microsoft.com/office/powerpoint/2010/main" val="3830855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2157</Words>
  <Application>Microsoft Office PowerPoint</Application>
  <PresentationFormat>Custom</PresentationFormat>
  <Paragraphs>238</Paragraphs>
  <Slides>17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Times New Roman</vt:lpstr>
      <vt:lpstr>Symbol</vt:lpstr>
      <vt:lpstr>Fira Mono Medium</vt:lpstr>
      <vt:lpstr>Arial</vt:lpstr>
      <vt:lpstr>Fira Sans</vt:lpstr>
      <vt:lpstr>Courier</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Shariq Arshad</cp:lastModifiedBy>
  <cp:revision>6</cp:revision>
  <dcterms:created xsi:type="dcterms:W3CDTF">2024-11-18T16:32:22Z</dcterms:created>
  <dcterms:modified xsi:type="dcterms:W3CDTF">2024-11-19T07:15:19Z</dcterms:modified>
</cp:coreProperties>
</file>